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91" r:id="rId4"/>
    <p:sldId id="271" r:id="rId5"/>
    <p:sldId id="273" r:id="rId6"/>
    <p:sldId id="274" r:id="rId7"/>
    <p:sldId id="275" r:id="rId8"/>
    <p:sldId id="276" r:id="rId9"/>
    <p:sldId id="277" r:id="rId10"/>
    <p:sldId id="279" r:id="rId11"/>
    <p:sldId id="283" r:id="rId12"/>
    <p:sldId id="280" r:id="rId13"/>
    <p:sldId id="286" r:id="rId14"/>
    <p:sldId id="287" r:id="rId15"/>
    <p:sldId id="289" r:id="rId16"/>
    <p:sldId id="281" r:id="rId17"/>
    <p:sldId id="282" r:id="rId18"/>
    <p:sldId id="290" r:id="rId19"/>
    <p:sldId id="284" r:id="rId20"/>
  </p:sldIdLst>
  <p:sldSz cx="12192000" cy="6858000"/>
  <p:notesSz cx="6858000" cy="9144000"/>
  <p:embeddedFontLst>
    <p:embeddedFont>
      <p:font typeface="나눔고딕" panose="020D0604000000000000" pitchFamily="50" charset="-127"/>
      <p:regular r:id="rId22"/>
      <p:bold r:id="rId23"/>
    </p:embeddedFont>
    <p:embeddedFont>
      <p:font typeface="나눔스퀘어라운드 ExtraBold" panose="020B0600000101010101" pitchFamily="50" charset="-127"/>
      <p:bold r:id="rId24"/>
    </p:embeddedFont>
    <p:embeddedFont>
      <p:font typeface="나눔고딕 ExtraBold" panose="020D0904000000000000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손글씨 붓" panose="03060600000000000000" pitchFamily="66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3"/>
    <a:srgbClr val="EC5569"/>
    <a:srgbClr val="FFB64C"/>
    <a:srgbClr val="D9D9D9"/>
    <a:srgbClr val="404040"/>
    <a:srgbClr val="EFB2C9"/>
    <a:srgbClr val="7F7F7F"/>
    <a:srgbClr val="F2F2F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7" autoAdjust="0"/>
    <p:restoredTop sz="94568" autoAdjust="0"/>
  </p:normalViewPr>
  <p:slideViewPr>
    <p:cSldViewPr snapToGrid="0" showGuides="1">
      <p:cViewPr>
        <p:scale>
          <a:sx n="75" d="100"/>
          <a:sy n="75" d="100"/>
        </p:scale>
        <p:origin x="840" y="331"/>
      </p:cViewPr>
      <p:guideLst>
        <p:guide orient="horz" pos="2183"/>
        <p:guide pos="3817"/>
        <p:guide pos="370"/>
        <p:guide pos="7333"/>
        <p:guide orient="horz" pos="323"/>
        <p:guide orient="horz" pos="40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CB62E-DA03-49CB-9F8D-208F5D681D4E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4D9DA-A25E-45C0-A9F4-B20E62F19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17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0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43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1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97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251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09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6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53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866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9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8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61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1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4D9DA-A25E-45C0-A9F4-B20E62F19C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9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DBC78-972E-DD25-145D-63E43927F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377B75-7FAE-6847-49A3-49F90D32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308A9-FA8F-FDC4-C962-20C8A007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20433-2AFA-FE5B-1520-4CA66B60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84251-6DB3-B53D-65D8-35F46F11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3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D9B41-E602-43F0-A793-BF77C295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945C4F-0CC2-C2A4-463F-D3BE13BB0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389FA-D3E3-88B7-3C08-6574A884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3322E-9B31-317B-83C5-1806597F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3FF7B-471A-B22F-FF9B-A6309AB4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6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E81945-4283-931E-5E56-5385CE371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AF06A6-CE3B-4050-F01C-45B2FEE9E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4514E-249A-C39A-23F5-497024CD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674C9-DF1C-D0B1-AA5C-6E41A015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B392A-EA21-4B09-A360-C3B3BC08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5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A99F0-F87A-F78B-3243-7E075627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2BCF9-BDBA-4917-10D8-4BF6FC4F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DDCE9-780F-A788-2890-0235DFCB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9F7C3-45E5-F90C-4BE3-857E3EA0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78A8C-D99C-198E-B9C7-97A85EA4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5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2FDE4-3BFB-5B65-11CC-049393F0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4EA83-77C7-A71F-D890-043BDAA69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946CE-361A-9EF4-FE3A-BDDA9366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87E66-48A3-9DB3-D8F2-4189953C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53F30-58EE-9821-AE2D-E034C387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98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CE791-0C9F-C574-3AC3-652AE3E8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C89A4A-F361-A4CE-5A1D-1ABDBD708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5BBA5C-F5C5-0AA5-05AE-07B5457AB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AE9651-A88A-1A18-4097-88F6C501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591AED-2556-A896-555A-2981C3F9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52E62E-CF60-C8B7-915D-5D09250F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8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F5657-3182-3C9C-5225-29139B89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ABACDC-478A-1844-4AB9-3F8528219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BC777-CBC9-DE01-124E-EE4D07263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96CC29-A5FD-8167-3B57-2C0585699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1B5156-B898-2F35-07B1-3949342C6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24AD37-03E0-331A-7138-DA785CA1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FAF0AC-0408-5728-998A-FC3F8882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AA46C9-706C-DFB0-F4CC-7F1979F9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8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7E725-D6BA-9C23-735E-B715EE81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3C5A53-CDE8-C42E-1430-302DD45E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C98FD5-4FEC-23DA-5B23-3C4A9627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E16B98-36FE-CC7D-EE1A-A1B2D2BE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9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C0979D-DD94-9FDC-06A6-594E1899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186F3B-83A4-6BD2-37FB-2300B20D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3E0831-A333-7808-2290-BE9B89E6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4741A-8D3C-CC5D-EAB8-902F06E1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40B74-5387-5173-D03A-7C46A490F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B594C1-2DF1-3438-9EEC-78EB2BE95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334A2-0CA9-57CE-7708-2060F8C4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9440C5-BC17-C1F5-173B-21AA0E12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5F028-5BF5-6400-BA1E-8C89AE77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36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C5EB7-86DD-5D8A-FACA-719A3DBA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E095A0-A130-89BE-9998-E669094157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70ABB0-3F97-9896-5E28-CAE1B45B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79FFC2-1F7C-614F-0F42-FFE5C2B0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A01DC-D033-B9AB-1417-61A6A7AE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E182F6-495F-AD2E-FA0D-61412DF2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9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785995-F528-53C6-5E9B-DF2219A0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74725-75C8-3604-0113-002C3D98C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5AA51-04BC-862A-73CA-47EE8E9B7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45A43-CD5D-4046-8FE8-1997CF633AC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124B2-9FFF-C545-104B-282710AA7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3E0B2-D580-747D-4E03-2A16F72E5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CB4A8-A97C-46E9-8F7C-467DC861C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5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0.png"/><Relationship Id="rId5" Type="http://schemas.openxmlformats.org/officeDocument/2006/relationships/image" Target="../media/image5.jpg"/><Relationship Id="rId10" Type="http://schemas.microsoft.com/office/2007/relationships/hdphoto" Target="../media/hdphoto1.wdp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589B19-AD05-2D8B-7810-D14441566D9B}"/>
              </a:ext>
            </a:extLst>
          </p:cNvPr>
          <p:cNvSpPr txBox="1"/>
          <p:nvPr/>
        </p:nvSpPr>
        <p:spPr>
          <a:xfrm>
            <a:off x="431915" y="4501961"/>
            <a:ext cx="1049453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KoPubWorld돋움체 Bold" panose="00000800000000000000" pitchFamily="2" charset="-127"/>
              </a:rPr>
              <a:t>Team </a:t>
            </a:r>
            <a:r>
              <a:rPr lang="en-US" altLang="ko-KR" sz="16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rPr>
              <a:t>D105</a:t>
            </a:r>
            <a:endParaRPr lang="ko-KR" altLang="en-US" sz="16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98310D-77B0-2DDC-3CE4-894C6727DC2D}"/>
              </a:ext>
            </a:extLst>
          </p:cNvPr>
          <p:cNvCxnSpPr>
            <a:cxnSpLocks/>
          </p:cNvCxnSpPr>
          <p:nvPr/>
        </p:nvCxnSpPr>
        <p:spPr>
          <a:xfrm>
            <a:off x="-22860" y="4526610"/>
            <a:ext cx="12214860" cy="0"/>
          </a:xfrm>
          <a:prstGeom prst="line">
            <a:avLst/>
          </a:prstGeom>
          <a:ln w="3175">
            <a:gradFill flip="none" rotWithShape="1">
              <a:gsLst>
                <a:gs pos="9000">
                  <a:schemeClr val="bg1">
                    <a:lumMod val="8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9ED9382-7C94-CFCC-4DF7-CB71ABEC754C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FB7FBB-2D98-15C4-A5AE-9871D9D59BAD}"/>
              </a:ext>
            </a:extLst>
          </p:cNvPr>
          <p:cNvSpPr txBox="1"/>
          <p:nvPr/>
        </p:nvSpPr>
        <p:spPr>
          <a:xfrm>
            <a:off x="697230" y="777061"/>
            <a:ext cx="4674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</a:t>
            </a:r>
            <a:r>
              <a:rPr lang="en-US" altLang="ko-KR" sz="4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tyle </a:t>
            </a:r>
            <a:r>
              <a:rPr lang="en-US" altLang="ko-KR" sz="60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</a:t>
            </a:r>
            <a:r>
              <a:rPr lang="en-US" altLang="ko-KR" sz="44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ith </a:t>
            </a:r>
            <a:r>
              <a:rPr lang="en-US" altLang="ko-KR" sz="60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</a:t>
            </a:r>
            <a:r>
              <a:rPr lang="en-US" altLang="ko-KR" sz="44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</a:t>
            </a:r>
            <a:endParaRPr lang="ko-KR" altLang="en-US" sz="44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DC39E5-191B-530B-D202-7CB7F749C8FA}"/>
              </a:ext>
            </a:extLst>
          </p:cNvPr>
          <p:cNvSpPr txBox="1"/>
          <p:nvPr/>
        </p:nvSpPr>
        <p:spPr>
          <a:xfrm>
            <a:off x="735330" y="1792724"/>
            <a:ext cx="4674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dk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CONSULTANT </a:t>
            </a:r>
            <a:r>
              <a:rPr lang="en-US" altLang="ko-KR" sz="1200" dirty="0">
                <a:ln>
                  <a:solidFill>
                    <a:schemeClr val="dk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STYLE | COORDINATION | suitable for you</a:t>
            </a:r>
            <a:endParaRPr lang="ko-KR" altLang="en-US" sz="1200" dirty="0">
              <a:ln>
                <a:solidFill>
                  <a:schemeClr val="dk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744216" y="963930"/>
            <a:ext cx="3040223" cy="3040223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9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이등변 삼각형 42"/>
          <p:cNvSpPr/>
          <p:nvPr/>
        </p:nvSpPr>
        <p:spPr>
          <a:xfrm>
            <a:off x="0" y="2697353"/>
            <a:ext cx="12192000" cy="1338405"/>
          </a:xfrm>
          <a:prstGeom prst="triangle">
            <a:avLst>
              <a:gd name="adj" fmla="val 15582"/>
            </a:avLst>
          </a:prstGeom>
          <a:solidFill>
            <a:srgbClr val="7F7F7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flipV="1">
            <a:off x="0" y="4056080"/>
            <a:ext cx="12192000" cy="2416580"/>
          </a:xfrm>
          <a:prstGeom prst="triangle">
            <a:avLst>
              <a:gd name="adj" fmla="val 68636"/>
            </a:avLst>
          </a:prstGeom>
          <a:solidFill>
            <a:srgbClr val="7F7F7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38892" y="1011695"/>
            <a:ext cx="7107378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현황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방법론 및 개발 환경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16181" y="2194143"/>
            <a:ext cx="10159639" cy="4740956"/>
            <a:chOff x="1067146" y="2194143"/>
            <a:chExt cx="10159639" cy="4740956"/>
          </a:xfrm>
        </p:grpSpPr>
        <p:grpSp>
          <p:nvGrpSpPr>
            <p:cNvPr id="19" name="그룹 18"/>
            <p:cNvGrpSpPr/>
            <p:nvPr/>
          </p:nvGrpSpPr>
          <p:grpSpPr>
            <a:xfrm>
              <a:off x="1067146" y="2194143"/>
              <a:ext cx="4277329" cy="4740956"/>
              <a:chOff x="558816" y="2194143"/>
              <a:chExt cx="4277329" cy="4740956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558816" y="2407534"/>
                <a:ext cx="4277329" cy="4407794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21957" y="2194143"/>
                <a:ext cx="18237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0" rIns="72000" bIns="0" rtlCol="0" anchor="ctr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Agile </a:t>
                </a:r>
                <a:r>
                  <a:rPr lang="ko-KR" altLang="en-US" sz="24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방법론</a:t>
                </a:r>
                <a:endParaRPr lang="ko-KR" altLang="en-US" sz="2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79422" y="2651536"/>
                <a:ext cx="3682253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 smtClean="0"/>
                  <a:t>장점</a:t>
                </a:r>
                <a:endParaRPr lang="en-US" altLang="ko-KR" sz="1400" b="1" dirty="0" smtClean="0"/>
              </a:p>
              <a:p>
                <a:pPr marL="857250" lvl="1" indent="-40005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ko-KR" altLang="en-US" sz="1400" dirty="0" smtClean="0"/>
                  <a:t>요구사항 수정을 빠르게 수용</a:t>
                </a:r>
                <a:endParaRPr lang="en-US" altLang="ko-KR" sz="1400" dirty="0" smtClean="0"/>
              </a:p>
              <a:p>
                <a:pPr marL="857250" lvl="1" indent="-40005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ko-KR" altLang="en-US" sz="1400" dirty="0" smtClean="0"/>
                  <a:t>팀원과의 소통이 쉽다는 장점을 극대화</a:t>
                </a:r>
                <a:endParaRPr lang="en-US" altLang="ko-KR" sz="1400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 smtClean="0"/>
                  <a:t>단점</a:t>
                </a:r>
                <a:endParaRPr lang="en-US" altLang="ko-KR" sz="1400" b="1" dirty="0" smtClean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ko-KR" altLang="en-US" sz="1400" dirty="0" smtClean="0"/>
                  <a:t>계획의 불확실성</a:t>
                </a:r>
                <a:endParaRPr lang="en-US" altLang="ko-KR" sz="1400" dirty="0" smtClean="0"/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400" dirty="0" smtClean="0"/>
                  <a:t>지라를 통한 일정 관리</a:t>
                </a:r>
                <a:endParaRPr lang="en-US" altLang="ko-KR" sz="1400" dirty="0" smtClean="0"/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1575453" y="4861940"/>
                <a:ext cx="2082304" cy="2073159"/>
                <a:chOff x="1401671" y="5053090"/>
                <a:chExt cx="1958194" cy="1949594"/>
              </a:xfrm>
            </p:grpSpPr>
            <p:pic>
              <p:nvPicPr>
                <p:cNvPr id="1026" name="Picture 2" descr="Agile - Free arrows icons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6" t="-237" r="-307" b="237"/>
                <a:stretch/>
              </p:blipFill>
              <p:spPr bwMode="auto">
                <a:xfrm>
                  <a:off x="1401671" y="5053090"/>
                  <a:ext cx="1958194" cy="19495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1975870" y="5586942"/>
                  <a:ext cx="98456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b="1" i="1" dirty="0" smtClean="0">
                      <a:latin typeface="나눔손글씨 붓" panose="03060600000000000000" pitchFamily="66" charset="-127"/>
                      <a:ea typeface="나눔손글씨 붓" panose="03060600000000000000" pitchFamily="66" charset="-127"/>
                    </a:rPr>
                    <a:t>Agile</a:t>
                  </a:r>
                  <a:endParaRPr lang="ko-KR" altLang="en-US" sz="4000" b="1" i="1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endParaRPr>
                </a:p>
              </p:txBody>
            </p:sp>
          </p:grpSp>
        </p:grpSp>
        <p:grpSp>
          <p:nvGrpSpPr>
            <p:cNvPr id="17" name="그룹 16"/>
            <p:cNvGrpSpPr/>
            <p:nvPr/>
          </p:nvGrpSpPr>
          <p:grpSpPr>
            <a:xfrm>
              <a:off x="6949456" y="2194143"/>
              <a:ext cx="4277329" cy="4621185"/>
              <a:chOff x="7355856" y="2194143"/>
              <a:chExt cx="4277329" cy="4621185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7355856" y="2407534"/>
                <a:ext cx="4277329" cy="4407794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801454" y="2194143"/>
                <a:ext cx="13861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0" rIns="72000" bIns="0" rtlCol="0" anchor="ctr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 환경</a:t>
                </a:r>
                <a:endParaRPr lang="ko-KR" altLang="en-US" sz="2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28" name="Picture 4" descr="React – Logos Download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1831" y="2796983"/>
                <a:ext cx="2009528" cy="674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스프링 부트 소개 | Bottlehs Tech Blo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1831" y="3530976"/>
                <a:ext cx="2125379" cy="1115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파일:MariaDB colour logo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1831" y="4705995"/>
                <a:ext cx="2125379" cy="60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OpenVidu"/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1831" y="5367932"/>
                <a:ext cx="2125380" cy="1104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299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38892" y="1019429"/>
            <a:ext cx="7107378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현황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WBS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98538"/>
              </p:ext>
            </p:extLst>
          </p:nvPr>
        </p:nvGraphicFramePr>
        <p:xfrm>
          <a:off x="396207" y="1619861"/>
          <a:ext cx="11436237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585">
                  <a:extLst>
                    <a:ext uri="{9D8B030D-6E8A-4147-A177-3AD203B41FA5}">
                      <a16:colId xmlns:a16="http://schemas.microsoft.com/office/drawing/2014/main" val="2417598254"/>
                    </a:ext>
                  </a:extLst>
                </a:gridCol>
                <a:gridCol w="1573442">
                  <a:extLst>
                    <a:ext uri="{9D8B030D-6E8A-4147-A177-3AD203B41FA5}">
                      <a16:colId xmlns:a16="http://schemas.microsoft.com/office/drawing/2014/main" val="862403630"/>
                    </a:ext>
                  </a:extLst>
                </a:gridCol>
                <a:gridCol w="1573442">
                  <a:extLst>
                    <a:ext uri="{9D8B030D-6E8A-4147-A177-3AD203B41FA5}">
                      <a16:colId xmlns:a16="http://schemas.microsoft.com/office/drawing/2014/main" val="3388936918"/>
                    </a:ext>
                  </a:extLst>
                </a:gridCol>
                <a:gridCol w="1573442">
                  <a:extLst>
                    <a:ext uri="{9D8B030D-6E8A-4147-A177-3AD203B41FA5}">
                      <a16:colId xmlns:a16="http://schemas.microsoft.com/office/drawing/2014/main" val="3504646909"/>
                    </a:ext>
                  </a:extLst>
                </a:gridCol>
                <a:gridCol w="1573442">
                  <a:extLst>
                    <a:ext uri="{9D8B030D-6E8A-4147-A177-3AD203B41FA5}">
                      <a16:colId xmlns:a16="http://schemas.microsoft.com/office/drawing/2014/main" val="1121125847"/>
                    </a:ext>
                  </a:extLst>
                </a:gridCol>
                <a:gridCol w="1573442">
                  <a:extLst>
                    <a:ext uri="{9D8B030D-6E8A-4147-A177-3AD203B41FA5}">
                      <a16:colId xmlns:a16="http://schemas.microsoft.com/office/drawing/2014/main" val="2337188685"/>
                    </a:ext>
                  </a:extLst>
                </a:gridCol>
                <a:gridCol w="1573442">
                  <a:extLst>
                    <a:ext uri="{9D8B030D-6E8A-4147-A177-3AD203B41FA5}">
                      <a16:colId xmlns:a16="http://schemas.microsoft.com/office/drawing/2014/main" val="2673026278"/>
                    </a:ext>
                  </a:extLst>
                </a:gridCol>
              </a:tblGrid>
              <a:tr h="20766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</a:t>
                      </a:r>
                      <a:endParaRPr lang="en-US" altLang="ko-KR" sz="1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702610"/>
                  </a:ext>
                </a:extLst>
              </a:tr>
              <a:tr h="187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en-US" altLang="ko-KR" sz="120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 분석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12654"/>
                  </a:ext>
                </a:extLst>
              </a:tr>
              <a:tr h="118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r>
                        <a:rPr lang="en-US" altLang="ko-KR" sz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527776"/>
                  </a:ext>
                </a:extLst>
              </a:tr>
              <a:tr h="118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구현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937183"/>
                  </a:ext>
                </a:extLst>
              </a:tr>
              <a:tr h="118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테스트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27197"/>
                  </a:ext>
                </a:extLst>
              </a:tr>
              <a:tr h="266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Consultant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Matching</a:t>
                      </a:r>
                      <a:endParaRPr lang="en-US" altLang="ko-KR" sz="120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 분석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65490"/>
                  </a:ext>
                </a:extLst>
              </a:tr>
              <a:tr h="266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Consultant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Matching</a:t>
                      </a:r>
                      <a:endParaRPr lang="en-US" altLang="ko-KR" sz="120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404714"/>
                  </a:ext>
                </a:extLst>
              </a:tr>
              <a:tr h="266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Consultant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Matching</a:t>
                      </a:r>
                      <a:endParaRPr lang="en-US" altLang="ko-KR" sz="1200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 및 테스트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17535"/>
                  </a:ext>
                </a:extLst>
              </a:tr>
              <a:tr h="118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체형 및 진단 요구 분석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09545"/>
                  </a:ext>
                </a:extLst>
              </a:tr>
              <a:tr h="118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체형 및 진단 설계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07254"/>
                  </a:ext>
                </a:extLst>
              </a:tr>
              <a:tr h="118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체형 및 진단 구현 및 테스트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7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9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7107378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FRONT-END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현황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스프린트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85" y="3630737"/>
            <a:ext cx="5362575" cy="30767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204" y="3630737"/>
            <a:ext cx="5485240" cy="30767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295401" y="1971134"/>
            <a:ext cx="9601198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스프린트 회의 산출물 </a:t>
            </a:r>
            <a:r>
              <a:rPr lang="en-US" altLang="ko-KR" sz="28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 Sketch ”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endParaRPr lang="en-US" altLang="ko-KR" sz="2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 Mock-up Tool ”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이용하여 </a:t>
            </a:r>
            <a:r>
              <a:rPr lang="en-US" altLang="ko-KR" sz="28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Prototype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699356" y="4751678"/>
            <a:ext cx="546652" cy="8348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7107378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FRONT-END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피그마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850" y="1927860"/>
            <a:ext cx="8542301" cy="48598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9595" y="3024553"/>
            <a:ext cx="2956234" cy="33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50" y="1927860"/>
            <a:ext cx="8601311" cy="486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7107378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FRONT-END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피그마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86000" y="2713383"/>
            <a:ext cx="2156791" cy="73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9595" y="3024553"/>
            <a:ext cx="2956234" cy="33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3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50" y="1927861"/>
            <a:ext cx="8569180" cy="48598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7107378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FRONT-END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피그마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6000" y="2713383"/>
            <a:ext cx="2156791" cy="73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9595" y="3024553"/>
            <a:ext cx="2956234" cy="33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8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7107378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BACK-END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현황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스프린트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5865" y="1935451"/>
            <a:ext cx="8660270" cy="5007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</a:t>
            </a: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TABLE 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</a:t>
            </a: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 Diagram</a:t>
            </a: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389178" y="2582571"/>
            <a:ext cx="9413645" cy="4275430"/>
            <a:chOff x="1389178" y="2582571"/>
            <a:chExt cx="9413645" cy="42754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353" b="45918"/>
            <a:stretch/>
          </p:blipFill>
          <p:spPr>
            <a:xfrm>
              <a:off x="1389178" y="2582571"/>
              <a:ext cx="3218880" cy="414977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81" b="66024"/>
            <a:stretch/>
          </p:blipFill>
          <p:spPr>
            <a:xfrm>
              <a:off x="4514384" y="2676193"/>
              <a:ext cx="2601158" cy="242701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30" t="45236" b="22863"/>
            <a:stretch/>
          </p:blipFill>
          <p:spPr>
            <a:xfrm>
              <a:off x="5208121" y="4766085"/>
              <a:ext cx="1907421" cy="209191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6" t="61406" r="29662" b="27442"/>
            <a:stretch/>
          </p:blipFill>
          <p:spPr>
            <a:xfrm>
              <a:off x="4207815" y="4933747"/>
              <a:ext cx="1006188" cy="70890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" t="61592" r="67561" b="1578"/>
            <a:stretch/>
          </p:blipFill>
          <p:spPr>
            <a:xfrm>
              <a:off x="8627034" y="4092385"/>
              <a:ext cx="2175789" cy="263996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3" t="78121" r="50420" b="18012"/>
            <a:stretch/>
          </p:blipFill>
          <p:spPr>
            <a:xfrm flipH="1">
              <a:off x="7402384" y="5559378"/>
              <a:ext cx="1224650" cy="28311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6" t="61406" r="29662" b="27442"/>
            <a:stretch/>
          </p:blipFill>
          <p:spPr>
            <a:xfrm flipH="1">
              <a:off x="7026452" y="5355000"/>
              <a:ext cx="1006188" cy="708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07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7107378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BACK-END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현황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스프린트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5865" y="1935451"/>
            <a:ext cx="8660270" cy="5007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 명세서</a:t>
            </a:r>
            <a:r>
              <a:rPr lang="ko-KR" altLang="en-US" sz="2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작성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74" y="2780371"/>
            <a:ext cx="9919252" cy="38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58" y="117759"/>
            <a:ext cx="6402487" cy="66254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24881"/>
          <a:stretch/>
        </p:blipFill>
        <p:spPr>
          <a:xfrm>
            <a:off x="6702313" y="963930"/>
            <a:ext cx="568829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589B19-AD05-2D8B-7810-D14441566D9B}"/>
              </a:ext>
            </a:extLst>
          </p:cNvPr>
          <p:cNvSpPr txBox="1"/>
          <p:nvPr/>
        </p:nvSpPr>
        <p:spPr>
          <a:xfrm>
            <a:off x="431915" y="4501961"/>
            <a:ext cx="1049453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KoPubWorld돋움체 Bold" panose="00000800000000000000" pitchFamily="2" charset="-127"/>
              </a:rPr>
              <a:t>Team </a:t>
            </a:r>
            <a:r>
              <a:rPr lang="en-US" altLang="ko-KR" sz="16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rPr>
              <a:t>D105</a:t>
            </a:r>
            <a:endParaRPr lang="ko-KR" altLang="en-US" sz="16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98310D-77B0-2DDC-3CE4-894C6727DC2D}"/>
              </a:ext>
            </a:extLst>
          </p:cNvPr>
          <p:cNvCxnSpPr>
            <a:cxnSpLocks/>
          </p:cNvCxnSpPr>
          <p:nvPr/>
        </p:nvCxnSpPr>
        <p:spPr>
          <a:xfrm>
            <a:off x="-22860" y="4526610"/>
            <a:ext cx="12214860" cy="0"/>
          </a:xfrm>
          <a:prstGeom prst="line">
            <a:avLst/>
          </a:prstGeom>
          <a:ln w="3175">
            <a:gradFill flip="none" rotWithShape="1">
              <a:gsLst>
                <a:gs pos="9000">
                  <a:schemeClr val="bg1">
                    <a:lumMod val="8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9ED9382-7C94-CFCC-4DF7-CB71ABEC754C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FB7FBB-2D98-15C4-A5AE-9871D9D59BAD}"/>
              </a:ext>
            </a:extLst>
          </p:cNvPr>
          <p:cNvSpPr txBox="1"/>
          <p:nvPr/>
        </p:nvSpPr>
        <p:spPr>
          <a:xfrm>
            <a:off x="697229" y="963930"/>
            <a:ext cx="727395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 for </a:t>
            </a:r>
            <a:r>
              <a:rPr lang="en-US" altLang="ko-KR" sz="44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Watching</a:t>
            </a:r>
          </a:p>
          <a:p>
            <a:pPr algn="r">
              <a:lnSpc>
                <a:spcPct val="150000"/>
              </a:lnSpc>
            </a:pPr>
            <a:r>
              <a:rPr lang="en-US" altLang="ko-KR" sz="44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Question</a:t>
            </a:r>
            <a:r>
              <a:rPr lang="en-US" altLang="ko-KR" sz="4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&amp; </a:t>
            </a:r>
            <a:r>
              <a:rPr lang="en-US" altLang="ko-KR" sz="44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Answer</a:t>
            </a:r>
            <a:endParaRPr lang="ko-KR" altLang="en-US" sz="44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744216" y="963930"/>
            <a:ext cx="3040223" cy="3040223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>
            <a:off x="0" y="5689752"/>
            <a:ext cx="12192000" cy="1168248"/>
          </a:xfrm>
          <a:prstGeom prst="triangle">
            <a:avLst>
              <a:gd name="adj" fmla="val 30665"/>
            </a:avLst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9ED9382-7C94-CFCC-4DF7-CB71ABEC754C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FB7FBB-2D98-15C4-A5AE-9871D9D59BAD}"/>
              </a:ext>
            </a:extLst>
          </p:cNvPr>
          <p:cNvSpPr txBox="1"/>
          <p:nvPr/>
        </p:nvSpPr>
        <p:spPr>
          <a:xfrm>
            <a:off x="697230" y="1114544"/>
            <a:ext cx="46748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Index</a:t>
            </a:r>
            <a:endParaRPr lang="ko-KR" altLang="en-US" sz="44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CC32C6-3167-495B-A2D2-D4E5741AB633}"/>
              </a:ext>
            </a:extLst>
          </p:cNvPr>
          <p:cNvSpPr txBox="1"/>
          <p:nvPr/>
        </p:nvSpPr>
        <p:spPr>
          <a:xfrm>
            <a:off x="5281910" y="1026217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rgbClr val="EFB3CA">
                      <a:alpha val="1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1.</a:t>
            </a:r>
            <a:endParaRPr lang="en-US" altLang="ko-KR" sz="2400" dirty="0">
              <a:ln>
                <a:solidFill>
                  <a:srgbClr val="EFB3CA">
                    <a:alpha val="10000"/>
                  </a:srgbClr>
                </a:solidFill>
              </a:ln>
              <a:solidFill>
                <a:srgbClr val="EFB3C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006E1-41C7-4475-B549-7FCBF2C66BCE}"/>
              </a:ext>
            </a:extLst>
          </p:cNvPr>
          <p:cNvSpPr txBox="1"/>
          <p:nvPr/>
        </p:nvSpPr>
        <p:spPr>
          <a:xfrm>
            <a:off x="6813546" y="1057897"/>
            <a:ext cx="436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및 배경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7437850-537C-4D5E-80C9-90BCE1EB6927}"/>
              </a:ext>
            </a:extLst>
          </p:cNvPr>
          <p:cNvCxnSpPr>
            <a:cxnSpLocks/>
          </p:cNvCxnSpPr>
          <p:nvPr/>
        </p:nvCxnSpPr>
        <p:spPr>
          <a:xfrm>
            <a:off x="5341568" y="872160"/>
            <a:ext cx="124251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4AF409-A22E-45D2-ABA3-833E949AA9AF}"/>
              </a:ext>
            </a:extLst>
          </p:cNvPr>
          <p:cNvCxnSpPr>
            <a:cxnSpLocks/>
          </p:cNvCxnSpPr>
          <p:nvPr/>
        </p:nvCxnSpPr>
        <p:spPr>
          <a:xfrm>
            <a:off x="6813547" y="872160"/>
            <a:ext cx="486338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0AC85A-AF95-4876-A74B-98493415B6EC}"/>
              </a:ext>
            </a:extLst>
          </p:cNvPr>
          <p:cNvSpPr txBox="1"/>
          <p:nvPr/>
        </p:nvSpPr>
        <p:spPr>
          <a:xfrm>
            <a:off x="5283064" y="2096369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EFB3CA">
                      <a:alpha val="1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r>
              <a:rPr lang="en-US" altLang="ko-KR" sz="2400" dirty="0" smtClean="0">
                <a:ln>
                  <a:solidFill>
                    <a:srgbClr val="EFB3CA">
                      <a:alpha val="1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lang="en-US" altLang="ko-KR" sz="2400" dirty="0">
              <a:ln>
                <a:solidFill>
                  <a:srgbClr val="EFB3CA">
                    <a:alpha val="10000"/>
                  </a:srgbClr>
                </a:solidFill>
              </a:ln>
              <a:solidFill>
                <a:srgbClr val="EFB3C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88FCA1-B597-4498-BF56-45364A3260AF}"/>
              </a:ext>
            </a:extLst>
          </p:cNvPr>
          <p:cNvSpPr txBox="1"/>
          <p:nvPr/>
        </p:nvSpPr>
        <p:spPr>
          <a:xfrm>
            <a:off x="6813545" y="2128048"/>
            <a:ext cx="4742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30F2680-59B8-4F12-BD39-E3B6FD0F8BF9}"/>
              </a:ext>
            </a:extLst>
          </p:cNvPr>
          <p:cNvCxnSpPr>
            <a:cxnSpLocks/>
          </p:cNvCxnSpPr>
          <p:nvPr/>
        </p:nvCxnSpPr>
        <p:spPr>
          <a:xfrm>
            <a:off x="5341568" y="1942312"/>
            <a:ext cx="124251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34B12A4-F22B-4587-81C3-ECA61E5B7F32}"/>
              </a:ext>
            </a:extLst>
          </p:cNvPr>
          <p:cNvCxnSpPr>
            <a:cxnSpLocks/>
          </p:cNvCxnSpPr>
          <p:nvPr/>
        </p:nvCxnSpPr>
        <p:spPr>
          <a:xfrm>
            <a:off x="6813547" y="1942312"/>
            <a:ext cx="486338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6F39AB-84C9-4FA8-A770-8B97447B0903}"/>
              </a:ext>
            </a:extLst>
          </p:cNvPr>
          <p:cNvSpPr txBox="1"/>
          <p:nvPr/>
        </p:nvSpPr>
        <p:spPr>
          <a:xfrm>
            <a:off x="5283064" y="3166521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EFB3CA">
                      <a:alpha val="1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r>
              <a:rPr lang="en-US" altLang="ko-KR" sz="2400" dirty="0" smtClean="0">
                <a:ln>
                  <a:solidFill>
                    <a:srgbClr val="EFB3CA">
                      <a:alpha val="1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endParaRPr lang="en-US" altLang="ko-KR" sz="2400" dirty="0">
              <a:ln>
                <a:solidFill>
                  <a:srgbClr val="EFB3CA">
                    <a:alpha val="10000"/>
                  </a:srgbClr>
                </a:solidFill>
              </a:ln>
              <a:solidFill>
                <a:srgbClr val="EFB3C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38BA23-9D35-4A55-837D-75632F51404A}"/>
              </a:ext>
            </a:extLst>
          </p:cNvPr>
          <p:cNvSpPr txBox="1"/>
          <p:nvPr/>
        </p:nvSpPr>
        <p:spPr>
          <a:xfrm>
            <a:off x="6813546" y="3198201"/>
            <a:ext cx="3309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현황</a:t>
            </a:r>
            <a:endParaRPr lang="en-US" altLang="ko-KR" sz="2000" dirty="0">
              <a:ln>
                <a:solidFill>
                  <a:srgbClr val="EFB3CA">
                    <a:alpha val="10000"/>
                  </a:srgbClr>
                </a:solidFill>
              </a:ln>
              <a:solidFill>
                <a:srgbClr val="EFB3C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89132B-9BE3-4B99-8610-284A50B3EEC6}"/>
              </a:ext>
            </a:extLst>
          </p:cNvPr>
          <p:cNvCxnSpPr>
            <a:cxnSpLocks/>
          </p:cNvCxnSpPr>
          <p:nvPr/>
        </p:nvCxnSpPr>
        <p:spPr>
          <a:xfrm>
            <a:off x="5341568" y="3012464"/>
            <a:ext cx="124251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CE456F5-D48D-4C83-BA2C-88681E87DEDE}"/>
              </a:ext>
            </a:extLst>
          </p:cNvPr>
          <p:cNvCxnSpPr>
            <a:cxnSpLocks/>
          </p:cNvCxnSpPr>
          <p:nvPr/>
        </p:nvCxnSpPr>
        <p:spPr>
          <a:xfrm>
            <a:off x="6813547" y="3012464"/>
            <a:ext cx="486338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173BD13-DC16-4DB4-B9FA-E2B698849924}"/>
              </a:ext>
            </a:extLst>
          </p:cNvPr>
          <p:cNvSpPr txBox="1"/>
          <p:nvPr/>
        </p:nvSpPr>
        <p:spPr>
          <a:xfrm>
            <a:off x="5281910" y="4236672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EFB3CA">
                      <a:alpha val="1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4</a:t>
            </a:r>
            <a:r>
              <a:rPr lang="en-US" altLang="ko-KR" sz="2400" dirty="0" smtClean="0">
                <a:ln>
                  <a:solidFill>
                    <a:srgbClr val="EFB3CA">
                      <a:alpha val="1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400" dirty="0">
              <a:ln>
                <a:solidFill>
                  <a:srgbClr val="EFB3CA">
                    <a:alpha val="10000"/>
                  </a:srgbClr>
                </a:solidFill>
              </a:ln>
              <a:solidFill>
                <a:srgbClr val="EFB3C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A6D88B-CF3C-403F-8AE1-15BD080DDA06}"/>
              </a:ext>
            </a:extLst>
          </p:cNvPr>
          <p:cNvSpPr txBox="1"/>
          <p:nvPr/>
        </p:nvSpPr>
        <p:spPr>
          <a:xfrm>
            <a:off x="6813546" y="4268352"/>
            <a:ext cx="436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FRONT-END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endParaRPr lang="en-US" altLang="ko-KR" sz="2000" dirty="0">
              <a:ln>
                <a:solidFill>
                  <a:srgbClr val="EFB3CA">
                    <a:alpha val="10000"/>
                  </a:srgbClr>
                </a:solidFill>
              </a:ln>
              <a:solidFill>
                <a:srgbClr val="EFB3C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4AE680B-0BED-4C37-9935-1260E40B07AD}"/>
              </a:ext>
            </a:extLst>
          </p:cNvPr>
          <p:cNvCxnSpPr>
            <a:cxnSpLocks/>
          </p:cNvCxnSpPr>
          <p:nvPr/>
        </p:nvCxnSpPr>
        <p:spPr>
          <a:xfrm>
            <a:off x="5341568" y="4082615"/>
            <a:ext cx="124251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00BDC5D-2762-40F1-8DE7-58103EC5DDFC}"/>
              </a:ext>
            </a:extLst>
          </p:cNvPr>
          <p:cNvCxnSpPr>
            <a:cxnSpLocks/>
          </p:cNvCxnSpPr>
          <p:nvPr/>
        </p:nvCxnSpPr>
        <p:spPr>
          <a:xfrm>
            <a:off x="6813547" y="4082615"/>
            <a:ext cx="486338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D8E7BFA-CD6A-41F7-93DA-C70247BA2E2C}"/>
              </a:ext>
            </a:extLst>
          </p:cNvPr>
          <p:cNvSpPr txBox="1"/>
          <p:nvPr/>
        </p:nvSpPr>
        <p:spPr>
          <a:xfrm>
            <a:off x="5283064" y="5306823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EFB3CA">
                      <a:alpha val="1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r>
              <a:rPr lang="en-US" altLang="ko-KR" sz="2400" dirty="0" smtClean="0">
                <a:ln>
                  <a:solidFill>
                    <a:srgbClr val="EFB3CA">
                      <a:alpha val="1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</a:t>
            </a:r>
            <a:endParaRPr lang="en-US" altLang="ko-KR" sz="2400" dirty="0">
              <a:ln>
                <a:solidFill>
                  <a:srgbClr val="EFB3CA">
                    <a:alpha val="10000"/>
                  </a:srgbClr>
                </a:solidFill>
              </a:ln>
              <a:solidFill>
                <a:srgbClr val="EFB3C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3430F5-0355-453A-9E81-46B213B7F4C4}"/>
              </a:ext>
            </a:extLst>
          </p:cNvPr>
          <p:cNvSpPr txBox="1"/>
          <p:nvPr/>
        </p:nvSpPr>
        <p:spPr>
          <a:xfrm>
            <a:off x="6813545" y="5338502"/>
            <a:ext cx="4742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BACK-END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705966F-2192-4CF7-9DB8-541B1522829B}"/>
              </a:ext>
            </a:extLst>
          </p:cNvPr>
          <p:cNvCxnSpPr>
            <a:cxnSpLocks/>
          </p:cNvCxnSpPr>
          <p:nvPr/>
        </p:nvCxnSpPr>
        <p:spPr>
          <a:xfrm>
            <a:off x="5341568" y="5152766"/>
            <a:ext cx="124251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6219B9F-E88B-4200-8EE5-1BB4570CC617}"/>
              </a:ext>
            </a:extLst>
          </p:cNvPr>
          <p:cNvCxnSpPr>
            <a:cxnSpLocks/>
          </p:cNvCxnSpPr>
          <p:nvPr/>
        </p:nvCxnSpPr>
        <p:spPr>
          <a:xfrm>
            <a:off x="6813547" y="5152766"/>
            <a:ext cx="486338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990459" y="3975426"/>
            <a:ext cx="2044206" cy="2044206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/>
          <p:cNvSpPr/>
          <p:nvPr/>
        </p:nvSpPr>
        <p:spPr>
          <a:xfrm flipV="1">
            <a:off x="0" y="8975"/>
            <a:ext cx="12192000" cy="843824"/>
          </a:xfrm>
          <a:prstGeom prst="triangle">
            <a:avLst>
              <a:gd name="adj" fmla="val 92469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3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5012596" y="3169417"/>
            <a:ext cx="2162191" cy="434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958046" y="3169417"/>
            <a:ext cx="2162191" cy="434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67146" y="3169417"/>
            <a:ext cx="2162191" cy="434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ED9382-7C94-CFCC-4DF7-CB71ABEC754C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05888" y="3217304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BACK-END TEAM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6577" y="3843129"/>
            <a:ext cx="1157143" cy="2047119"/>
            <a:chOff x="716829" y="2919975"/>
            <a:chExt cx="1157143" cy="20471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29" y="2919975"/>
              <a:ext cx="1157143" cy="162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14527" y="4628540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박재현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503051" y="3843129"/>
            <a:ext cx="1231354" cy="2127141"/>
            <a:chOff x="2613303" y="2919975"/>
            <a:chExt cx="1231354" cy="212714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303" y="2919975"/>
              <a:ext cx="1231354" cy="1620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848107" y="4628540"/>
              <a:ext cx="761747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박성환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095182" y="3217304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FRONT-END TEAM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24417" y="5551694"/>
            <a:ext cx="76174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이병수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486086" y="3843129"/>
            <a:ext cx="1216901" cy="2047119"/>
            <a:chOff x="10895026" y="2919975"/>
            <a:chExt cx="1216901" cy="204711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026" y="2919975"/>
              <a:ext cx="1216901" cy="162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122603" y="4628540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양서정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10250" y="3219779"/>
            <a:ext cx="1966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FULL-STACK TEAM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462892" y="3840654"/>
            <a:ext cx="1216901" cy="2047119"/>
            <a:chOff x="4760924" y="2919975"/>
            <a:chExt cx="1216901" cy="204711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924" y="2919975"/>
              <a:ext cx="1216901" cy="16200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988501" y="4628540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김현진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507592" y="3840654"/>
            <a:ext cx="1216901" cy="2127141"/>
            <a:chOff x="6805624" y="2919975"/>
            <a:chExt cx="1216901" cy="21271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624" y="2919975"/>
              <a:ext cx="1216901" cy="16200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033201" y="4628540"/>
              <a:ext cx="761747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이동엽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288022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8864" y="6183238"/>
            <a:ext cx="1412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미디어 사업부장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80760" y="6183238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팀장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78074" y="6183238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풀스택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팀장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99007" y="6183238"/>
            <a:ext cx="1412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팀장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24370" y="6183238"/>
            <a:ext cx="12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지원 부장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624492" y="618323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R&amp;D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4035589" y="3000"/>
            <a:ext cx="4120822" cy="3240798"/>
            <a:chOff x="4130253" y="3000"/>
            <a:chExt cx="4120822" cy="3240798"/>
          </a:xfrm>
        </p:grpSpPr>
        <p:pic>
          <p:nvPicPr>
            <p:cNvPr id="2050" name="Picture 2" descr="액자,테두리 PNG : 네이버 블로그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67" y="3000"/>
              <a:ext cx="2009775" cy="2266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315" y="420111"/>
              <a:ext cx="1016854" cy="1353687"/>
            </a:xfrm>
            <a:prstGeom prst="rect">
              <a:avLst/>
            </a:prstGeom>
          </p:spPr>
        </p:pic>
        <p:pic>
          <p:nvPicPr>
            <p:cNvPr id="2052" name="Picture 4" descr="▷자개명패 &amp; 신주명패 상품리스트 | 종로상패&amp;드림C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253" y="2018688"/>
              <a:ext cx="4120822" cy="1225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4884420" y="2496382"/>
              <a:ext cx="2670810" cy="313089"/>
            </a:xfrm>
            <a:prstGeom prst="rect">
              <a:avLst/>
            </a:prstGeom>
            <a:solidFill>
              <a:srgbClr val="1E1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51808" y="2431692"/>
              <a:ext cx="28777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궁서체" panose="02030609000101010101" pitchFamily="17" charset="-127"/>
                  <a:ea typeface="궁서체" panose="02030609000101010101" pitchFamily="17" charset="-127"/>
                </a:rPr>
                <a:t>총괄 사업 팀장 이병수</a:t>
              </a:r>
              <a:endParaRPr lang="ko-KR" altLang="en-US" sz="2000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endParaRP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1"/>
          <a:srcRect l="22645" t="13684" r="4202" b="12291"/>
          <a:stretch/>
        </p:blipFill>
        <p:spPr>
          <a:xfrm>
            <a:off x="8003456" y="3924300"/>
            <a:ext cx="2203668" cy="1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이등변 삼각형 44"/>
          <p:cNvSpPr/>
          <p:nvPr/>
        </p:nvSpPr>
        <p:spPr>
          <a:xfrm>
            <a:off x="0" y="1951813"/>
            <a:ext cx="12192000" cy="2073786"/>
          </a:xfrm>
          <a:prstGeom prst="triangle">
            <a:avLst>
              <a:gd name="adj" fmla="val 15582"/>
            </a:avLst>
          </a:prstGeom>
          <a:solidFill>
            <a:srgbClr val="7F7F7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/>
          <p:cNvSpPr/>
          <p:nvPr/>
        </p:nvSpPr>
        <p:spPr>
          <a:xfrm flipV="1">
            <a:off x="0" y="4056080"/>
            <a:ext cx="12192000" cy="2416580"/>
          </a:xfrm>
          <a:prstGeom prst="triangle">
            <a:avLst>
              <a:gd name="adj" fmla="val 68636"/>
            </a:avLst>
          </a:prstGeom>
          <a:solidFill>
            <a:srgbClr val="7F7F7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9000528" y="3552101"/>
            <a:ext cx="2039348" cy="3128678"/>
            <a:chOff x="8954435" y="516508"/>
            <a:chExt cx="3086100" cy="4734560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96" b="10667"/>
            <a:stretch/>
          </p:blipFill>
          <p:spPr>
            <a:xfrm>
              <a:off x="8954435" y="516508"/>
              <a:ext cx="3086100" cy="47345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8" t="22988" r="22088" b="53605"/>
            <a:stretch/>
          </p:blipFill>
          <p:spPr>
            <a:xfrm>
              <a:off x="9946640" y="701040"/>
              <a:ext cx="1381760" cy="160528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33233"/>
          <a:stretch/>
        </p:blipFill>
        <p:spPr>
          <a:xfrm>
            <a:off x="3099414" y="3764657"/>
            <a:ext cx="3192590" cy="2842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4" name="직사각형 53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6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288022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F8EFB3-6718-9A97-46B8-A7264B86A40B}"/>
              </a:ext>
            </a:extLst>
          </p:cNvPr>
          <p:cNvSpPr/>
          <p:nvPr/>
        </p:nvSpPr>
        <p:spPr>
          <a:xfrm>
            <a:off x="920427" y="1769499"/>
            <a:ext cx="666062" cy="210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#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단벌족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9B576C-122C-1651-58BF-92C407D346DE}"/>
              </a:ext>
            </a:extLst>
          </p:cNvPr>
          <p:cNvSpPr/>
          <p:nvPr/>
        </p:nvSpPr>
        <p:spPr>
          <a:xfrm>
            <a:off x="1640317" y="1769496"/>
            <a:ext cx="666062" cy="210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#</a:t>
            </a:r>
            <a:r>
              <a:rPr lang="ko-KR" altLang="en-US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출근룩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0306E2-7DA5-D570-F45E-2B2A252C173C}"/>
              </a:ext>
            </a:extLst>
          </p:cNvPr>
          <p:cNvSpPr/>
          <p:nvPr/>
        </p:nvSpPr>
        <p:spPr>
          <a:xfrm>
            <a:off x="2360207" y="1769496"/>
            <a:ext cx="666062" cy="210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#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소개팅룩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5B8364-B4E3-ED8B-EFF1-A3B7BA6D41F6}"/>
              </a:ext>
            </a:extLst>
          </p:cNvPr>
          <p:cNvSpPr/>
          <p:nvPr/>
        </p:nvSpPr>
        <p:spPr>
          <a:xfrm>
            <a:off x="3080097" y="1769494"/>
            <a:ext cx="666062" cy="210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#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데일리룩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2C8D8B-A346-BCDC-37BB-F7DDEAB0C475}"/>
              </a:ext>
            </a:extLst>
          </p:cNvPr>
          <p:cNvSpPr/>
          <p:nvPr/>
        </p:nvSpPr>
        <p:spPr>
          <a:xfrm>
            <a:off x="3799987" y="1769494"/>
            <a:ext cx="666062" cy="210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#OOTD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998AD3-DF2C-BCEB-8E1F-4DA2BB443F91}"/>
              </a:ext>
            </a:extLst>
          </p:cNvPr>
          <p:cNvSpPr/>
          <p:nvPr/>
        </p:nvSpPr>
        <p:spPr>
          <a:xfrm>
            <a:off x="4519877" y="1769495"/>
            <a:ext cx="757936" cy="210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#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패알못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7EAEC9-1E54-E575-AC08-2069D83E607D}"/>
              </a:ext>
            </a:extLst>
          </p:cNvPr>
          <p:cNvSpPr/>
          <p:nvPr/>
        </p:nvSpPr>
        <p:spPr>
          <a:xfrm>
            <a:off x="5331639" y="1769495"/>
            <a:ext cx="716847" cy="2105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rtlCol="0" anchor="ctr"/>
          <a:lstStyle/>
          <a:p>
            <a:pPr algn="ctr"/>
            <a:r>
              <a:rPr lang="en-US" altLang="ko-KR" sz="10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#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KoPubWorld돋움체 Medium" panose="00000600000000000000" pitchFamily="2" charset="-127"/>
              </a:rPr>
              <a:t>공대패션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037CBAE-DBDA-4851-B11E-0B79AF89649D}"/>
              </a:ext>
            </a:extLst>
          </p:cNvPr>
          <p:cNvGrpSpPr/>
          <p:nvPr/>
        </p:nvGrpSpPr>
        <p:grpSpPr>
          <a:xfrm>
            <a:off x="4116455" y="2999796"/>
            <a:ext cx="2497337" cy="1139083"/>
            <a:chOff x="7110169" y="2049408"/>
            <a:chExt cx="3121263" cy="806278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96ECD62-450F-419C-8299-E085C74F28F5}"/>
                </a:ext>
              </a:extLst>
            </p:cNvPr>
            <p:cNvSpPr/>
            <p:nvPr/>
          </p:nvSpPr>
          <p:spPr>
            <a:xfrm>
              <a:off x="7110169" y="2100263"/>
              <a:ext cx="3057525" cy="4905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자유형: 도형 48">
              <a:extLst>
                <a:ext uri="{FF2B5EF4-FFF2-40B4-BE49-F238E27FC236}">
                  <a16:creationId xmlns:a16="http://schemas.microsoft.com/office/drawing/2014/main" id="{1C70AF4F-9190-40D8-825F-89F0C6727C6F}"/>
                </a:ext>
              </a:extLst>
            </p:cNvPr>
            <p:cNvSpPr/>
            <p:nvPr/>
          </p:nvSpPr>
          <p:spPr>
            <a:xfrm>
              <a:off x="9375983" y="2145485"/>
              <a:ext cx="391464" cy="710201"/>
            </a:xfrm>
            <a:custGeom>
              <a:avLst/>
              <a:gdLst>
                <a:gd name="connsiteX0" fmla="*/ 447675 w 1047750"/>
                <a:gd name="connsiteY0" fmla="*/ 0 h 1219200"/>
                <a:gd name="connsiteX1" fmla="*/ 1047750 w 1047750"/>
                <a:gd name="connsiteY1" fmla="*/ 571500 h 1219200"/>
                <a:gd name="connsiteX2" fmla="*/ 0 w 1047750"/>
                <a:gd name="connsiteY2" fmla="*/ 1219200 h 1219200"/>
                <a:gd name="connsiteX3" fmla="*/ 447675 w 1047750"/>
                <a:gd name="connsiteY3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0" h="1219200">
                  <a:moveTo>
                    <a:pt x="447675" y="0"/>
                  </a:moveTo>
                  <a:lnTo>
                    <a:pt x="1047750" y="571500"/>
                  </a:lnTo>
                  <a:lnTo>
                    <a:pt x="0" y="1219200"/>
                  </a:lnTo>
                  <a:lnTo>
                    <a:pt x="4476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자유형: 도형 50">
              <a:extLst>
                <a:ext uri="{FF2B5EF4-FFF2-40B4-BE49-F238E27FC236}">
                  <a16:creationId xmlns:a16="http://schemas.microsoft.com/office/drawing/2014/main" id="{FF608656-55DB-4010-A12B-8042E5A3DA47}"/>
                </a:ext>
              </a:extLst>
            </p:cNvPr>
            <p:cNvSpPr/>
            <p:nvPr/>
          </p:nvSpPr>
          <p:spPr>
            <a:xfrm>
              <a:off x="7154858" y="2049408"/>
              <a:ext cx="3076574" cy="781877"/>
            </a:xfrm>
            <a:custGeom>
              <a:avLst/>
              <a:gdLst>
                <a:gd name="connsiteX0" fmla="*/ 0 w 5314950"/>
                <a:gd name="connsiteY0" fmla="*/ 0 h 1350736"/>
                <a:gd name="connsiteX1" fmla="*/ 5314950 w 5314950"/>
                <a:gd name="connsiteY1" fmla="*/ 0 h 1350736"/>
                <a:gd name="connsiteX2" fmla="*/ 5314950 w 5314950"/>
                <a:gd name="connsiteY2" fmla="*/ 828675 h 1350736"/>
                <a:gd name="connsiteX3" fmla="*/ 4504067 w 5314950"/>
                <a:gd name="connsiteY3" fmla="*/ 828675 h 1350736"/>
                <a:gd name="connsiteX4" fmla="*/ 3962399 w 5314950"/>
                <a:gd name="connsiteY4" fmla="*/ 1350736 h 1350736"/>
                <a:gd name="connsiteX5" fmla="*/ 4085351 w 5314950"/>
                <a:gd name="connsiteY5" fmla="*/ 828675 h 1350736"/>
                <a:gd name="connsiteX6" fmla="*/ 0 w 5314950"/>
                <a:gd name="connsiteY6" fmla="*/ 828675 h 135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4950" h="1350736">
                  <a:moveTo>
                    <a:pt x="0" y="0"/>
                  </a:moveTo>
                  <a:lnTo>
                    <a:pt x="5314950" y="0"/>
                  </a:lnTo>
                  <a:lnTo>
                    <a:pt x="5314950" y="828675"/>
                  </a:lnTo>
                  <a:lnTo>
                    <a:pt x="4504067" y="828675"/>
                  </a:lnTo>
                  <a:lnTo>
                    <a:pt x="3962399" y="1350736"/>
                  </a:lnTo>
                  <a:lnTo>
                    <a:pt x="4085351" y="828675"/>
                  </a:lnTo>
                  <a:lnTo>
                    <a:pt x="0" y="8286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C275431-6B4E-435D-878D-15C8FAFAA23F}"/>
              </a:ext>
            </a:extLst>
          </p:cNvPr>
          <p:cNvGrpSpPr/>
          <p:nvPr/>
        </p:nvGrpSpPr>
        <p:grpSpPr>
          <a:xfrm>
            <a:off x="8324111" y="2957432"/>
            <a:ext cx="3667759" cy="1139083"/>
            <a:chOff x="6810376" y="2049408"/>
            <a:chExt cx="3121265" cy="80627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769FD33-A0CF-4F10-B787-77FE7B11C3D5}"/>
                </a:ext>
              </a:extLst>
            </p:cNvPr>
            <p:cNvSpPr/>
            <p:nvPr/>
          </p:nvSpPr>
          <p:spPr>
            <a:xfrm>
              <a:off x="6810376" y="2100263"/>
              <a:ext cx="3057524" cy="4905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자유형: 도형 57">
              <a:extLst>
                <a:ext uri="{FF2B5EF4-FFF2-40B4-BE49-F238E27FC236}">
                  <a16:creationId xmlns:a16="http://schemas.microsoft.com/office/drawing/2014/main" id="{FDDDB202-0BEA-4499-833D-23C62362E938}"/>
                </a:ext>
              </a:extLst>
            </p:cNvPr>
            <p:cNvSpPr/>
            <p:nvPr/>
          </p:nvSpPr>
          <p:spPr>
            <a:xfrm>
              <a:off x="9076189" y="2145485"/>
              <a:ext cx="391464" cy="710201"/>
            </a:xfrm>
            <a:custGeom>
              <a:avLst/>
              <a:gdLst>
                <a:gd name="connsiteX0" fmla="*/ 447675 w 1047750"/>
                <a:gd name="connsiteY0" fmla="*/ 0 h 1219200"/>
                <a:gd name="connsiteX1" fmla="*/ 1047750 w 1047750"/>
                <a:gd name="connsiteY1" fmla="*/ 571500 h 1219200"/>
                <a:gd name="connsiteX2" fmla="*/ 0 w 1047750"/>
                <a:gd name="connsiteY2" fmla="*/ 1219200 h 1219200"/>
                <a:gd name="connsiteX3" fmla="*/ 447675 w 1047750"/>
                <a:gd name="connsiteY3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0" h="1219200">
                  <a:moveTo>
                    <a:pt x="447675" y="0"/>
                  </a:moveTo>
                  <a:lnTo>
                    <a:pt x="1047750" y="571500"/>
                  </a:lnTo>
                  <a:lnTo>
                    <a:pt x="0" y="1219200"/>
                  </a:lnTo>
                  <a:lnTo>
                    <a:pt x="4476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5" name="자유형: 도형 60">
              <a:extLst>
                <a:ext uri="{FF2B5EF4-FFF2-40B4-BE49-F238E27FC236}">
                  <a16:creationId xmlns:a16="http://schemas.microsoft.com/office/drawing/2014/main" id="{FF51AB85-24D3-47B7-8528-C4C387412AC1}"/>
                </a:ext>
              </a:extLst>
            </p:cNvPr>
            <p:cNvSpPr/>
            <p:nvPr/>
          </p:nvSpPr>
          <p:spPr>
            <a:xfrm>
              <a:off x="6855067" y="2049408"/>
              <a:ext cx="3076574" cy="781877"/>
            </a:xfrm>
            <a:custGeom>
              <a:avLst/>
              <a:gdLst>
                <a:gd name="connsiteX0" fmla="*/ 0 w 5314950"/>
                <a:gd name="connsiteY0" fmla="*/ 0 h 1350736"/>
                <a:gd name="connsiteX1" fmla="*/ 5314950 w 5314950"/>
                <a:gd name="connsiteY1" fmla="*/ 0 h 1350736"/>
                <a:gd name="connsiteX2" fmla="*/ 5314950 w 5314950"/>
                <a:gd name="connsiteY2" fmla="*/ 828675 h 1350736"/>
                <a:gd name="connsiteX3" fmla="*/ 4504067 w 5314950"/>
                <a:gd name="connsiteY3" fmla="*/ 828675 h 1350736"/>
                <a:gd name="connsiteX4" fmla="*/ 3962399 w 5314950"/>
                <a:gd name="connsiteY4" fmla="*/ 1350736 h 1350736"/>
                <a:gd name="connsiteX5" fmla="*/ 4085351 w 5314950"/>
                <a:gd name="connsiteY5" fmla="*/ 828675 h 1350736"/>
                <a:gd name="connsiteX6" fmla="*/ 0 w 5314950"/>
                <a:gd name="connsiteY6" fmla="*/ 828675 h 135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4950" h="1350736">
                  <a:moveTo>
                    <a:pt x="0" y="0"/>
                  </a:moveTo>
                  <a:lnTo>
                    <a:pt x="5314950" y="0"/>
                  </a:lnTo>
                  <a:lnTo>
                    <a:pt x="5314950" y="828675"/>
                  </a:lnTo>
                  <a:lnTo>
                    <a:pt x="4504067" y="828675"/>
                  </a:lnTo>
                  <a:lnTo>
                    <a:pt x="3962399" y="1350736"/>
                  </a:lnTo>
                  <a:lnTo>
                    <a:pt x="4085351" y="828675"/>
                  </a:lnTo>
                  <a:lnTo>
                    <a:pt x="0" y="8286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2F2F11C-E814-4601-8493-C35863795AA6}"/>
              </a:ext>
            </a:extLst>
          </p:cNvPr>
          <p:cNvGrpSpPr/>
          <p:nvPr/>
        </p:nvGrpSpPr>
        <p:grpSpPr>
          <a:xfrm>
            <a:off x="6554189" y="1826240"/>
            <a:ext cx="2497338" cy="1139083"/>
            <a:chOff x="6810376" y="2049408"/>
            <a:chExt cx="3121265" cy="806278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3871E21-A09C-4336-BB59-4E910052A03D}"/>
                </a:ext>
              </a:extLst>
            </p:cNvPr>
            <p:cNvSpPr/>
            <p:nvPr/>
          </p:nvSpPr>
          <p:spPr>
            <a:xfrm>
              <a:off x="6810376" y="2100263"/>
              <a:ext cx="3057524" cy="4905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자유형: 도형 67">
              <a:extLst>
                <a:ext uri="{FF2B5EF4-FFF2-40B4-BE49-F238E27FC236}">
                  <a16:creationId xmlns:a16="http://schemas.microsoft.com/office/drawing/2014/main" id="{1EE411DF-46C8-4501-8227-B693F7CA7F9E}"/>
                </a:ext>
              </a:extLst>
            </p:cNvPr>
            <p:cNvSpPr/>
            <p:nvPr/>
          </p:nvSpPr>
          <p:spPr>
            <a:xfrm>
              <a:off x="9076189" y="2145485"/>
              <a:ext cx="391464" cy="710201"/>
            </a:xfrm>
            <a:custGeom>
              <a:avLst/>
              <a:gdLst>
                <a:gd name="connsiteX0" fmla="*/ 447675 w 1047750"/>
                <a:gd name="connsiteY0" fmla="*/ 0 h 1219200"/>
                <a:gd name="connsiteX1" fmla="*/ 1047750 w 1047750"/>
                <a:gd name="connsiteY1" fmla="*/ 571500 h 1219200"/>
                <a:gd name="connsiteX2" fmla="*/ 0 w 1047750"/>
                <a:gd name="connsiteY2" fmla="*/ 1219200 h 1219200"/>
                <a:gd name="connsiteX3" fmla="*/ 447675 w 1047750"/>
                <a:gd name="connsiteY3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0" h="1219200">
                  <a:moveTo>
                    <a:pt x="447675" y="0"/>
                  </a:moveTo>
                  <a:lnTo>
                    <a:pt x="1047750" y="571500"/>
                  </a:lnTo>
                  <a:lnTo>
                    <a:pt x="0" y="1219200"/>
                  </a:lnTo>
                  <a:lnTo>
                    <a:pt x="4476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자유형: 도형 68">
              <a:extLst>
                <a:ext uri="{FF2B5EF4-FFF2-40B4-BE49-F238E27FC236}">
                  <a16:creationId xmlns:a16="http://schemas.microsoft.com/office/drawing/2014/main" id="{83D85D73-A0A5-4F6D-BAE3-BA7FE3D10BE8}"/>
                </a:ext>
              </a:extLst>
            </p:cNvPr>
            <p:cNvSpPr/>
            <p:nvPr/>
          </p:nvSpPr>
          <p:spPr>
            <a:xfrm>
              <a:off x="6855067" y="2049408"/>
              <a:ext cx="3076574" cy="781877"/>
            </a:xfrm>
            <a:custGeom>
              <a:avLst/>
              <a:gdLst>
                <a:gd name="connsiteX0" fmla="*/ 0 w 5314950"/>
                <a:gd name="connsiteY0" fmla="*/ 0 h 1350736"/>
                <a:gd name="connsiteX1" fmla="*/ 5314950 w 5314950"/>
                <a:gd name="connsiteY1" fmla="*/ 0 h 1350736"/>
                <a:gd name="connsiteX2" fmla="*/ 5314950 w 5314950"/>
                <a:gd name="connsiteY2" fmla="*/ 828675 h 1350736"/>
                <a:gd name="connsiteX3" fmla="*/ 4504067 w 5314950"/>
                <a:gd name="connsiteY3" fmla="*/ 828675 h 1350736"/>
                <a:gd name="connsiteX4" fmla="*/ 3962399 w 5314950"/>
                <a:gd name="connsiteY4" fmla="*/ 1350736 h 1350736"/>
                <a:gd name="connsiteX5" fmla="*/ 4085351 w 5314950"/>
                <a:gd name="connsiteY5" fmla="*/ 828675 h 1350736"/>
                <a:gd name="connsiteX6" fmla="*/ 0 w 5314950"/>
                <a:gd name="connsiteY6" fmla="*/ 828675 h 135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4950" h="1350736">
                  <a:moveTo>
                    <a:pt x="0" y="0"/>
                  </a:moveTo>
                  <a:lnTo>
                    <a:pt x="5314950" y="0"/>
                  </a:lnTo>
                  <a:lnTo>
                    <a:pt x="5314950" y="828675"/>
                  </a:lnTo>
                  <a:lnTo>
                    <a:pt x="4504067" y="828675"/>
                  </a:lnTo>
                  <a:lnTo>
                    <a:pt x="3962399" y="1350736"/>
                  </a:lnTo>
                  <a:lnTo>
                    <a:pt x="4085351" y="828675"/>
                  </a:lnTo>
                  <a:lnTo>
                    <a:pt x="0" y="8286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A23AF5-F35C-43BA-B73C-370A48A13DC2}"/>
              </a:ext>
            </a:extLst>
          </p:cNvPr>
          <p:cNvSpPr/>
          <p:nvPr/>
        </p:nvSpPr>
        <p:spPr>
          <a:xfrm>
            <a:off x="4393020" y="3128717"/>
            <a:ext cx="216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EFB2C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b="1" dirty="0" smtClean="0">
                <a:solidFill>
                  <a:srgbClr val="EFB2C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 때 뭘 입지</a:t>
            </a:r>
            <a:r>
              <a:rPr lang="en-US" altLang="ko-KR" b="1" dirty="0" smtClean="0">
                <a:solidFill>
                  <a:srgbClr val="EFB2C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?＂</a:t>
            </a:r>
            <a:endParaRPr lang="ko-KR" altLang="en-US" b="1" dirty="0">
              <a:solidFill>
                <a:srgbClr val="EFB2C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77EC600-F121-4666-823D-51206677779C}"/>
              </a:ext>
            </a:extLst>
          </p:cNvPr>
          <p:cNvSpPr/>
          <p:nvPr/>
        </p:nvSpPr>
        <p:spPr>
          <a:xfrm>
            <a:off x="6905164" y="1970399"/>
            <a:ext cx="174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b="1" dirty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내가 </a:t>
            </a:r>
            <a:r>
              <a:rPr lang="ko-KR" altLang="en-US" b="1" dirty="0" err="1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공대룩</a:t>
            </a:r>
            <a:r>
              <a:rPr lang="en-US" altLang="ko-KR" b="1" dirty="0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“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D2CAACE-C636-41B9-939B-B377F30628F0}"/>
              </a:ext>
            </a:extLst>
          </p:cNvPr>
          <p:cNvSpPr/>
          <p:nvPr/>
        </p:nvSpPr>
        <p:spPr>
          <a:xfrm>
            <a:off x="8474268" y="3108796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b="1" dirty="0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친구들이 옷 못 입는다고 놀려</a:t>
            </a:r>
            <a:r>
              <a:rPr lang="en-US" altLang="ko-KR" b="1" dirty="0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075607" y="2731540"/>
            <a:ext cx="1053924" cy="3288970"/>
            <a:chOff x="4121385" y="605404"/>
            <a:chExt cx="1729409" cy="5396949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7"/>
            <a:srcRect t="13946" r="79318"/>
            <a:stretch/>
          </p:blipFill>
          <p:spPr>
            <a:xfrm>
              <a:off x="4121385" y="605404"/>
              <a:ext cx="1729409" cy="53969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rcRect l="13194" t="13946" r="79318" b="67973"/>
            <a:stretch/>
          </p:blipFill>
          <p:spPr>
            <a:xfrm>
              <a:off x="5224628" y="605405"/>
              <a:ext cx="626166" cy="11339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5" name="그룹 14"/>
          <p:cNvGrpSpPr/>
          <p:nvPr/>
        </p:nvGrpSpPr>
        <p:grpSpPr>
          <a:xfrm>
            <a:off x="188640" y="3299341"/>
            <a:ext cx="3461945" cy="1991661"/>
            <a:chOff x="234110" y="908544"/>
            <a:chExt cx="8327235" cy="4790667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10"/>
            <a:srcRect l="26316" t="5790" r="23421" b="6842"/>
            <a:stretch/>
          </p:blipFill>
          <p:spPr>
            <a:xfrm rot="5400000">
              <a:off x="2002394" y="-859740"/>
              <a:ext cx="4790667" cy="83272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rcRect l="29149" t="44128" r="55928" b="44999"/>
            <a:stretch/>
          </p:blipFill>
          <p:spPr>
            <a:xfrm rot="5400000">
              <a:off x="3677919" y="1371601"/>
              <a:ext cx="1422400" cy="103631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4D52F45-0954-4AA0-A187-0FB8787AFC35}"/>
              </a:ext>
            </a:extLst>
          </p:cNvPr>
          <p:cNvGrpSpPr/>
          <p:nvPr/>
        </p:nvGrpSpPr>
        <p:grpSpPr>
          <a:xfrm flipH="1">
            <a:off x="783999" y="2310816"/>
            <a:ext cx="3219781" cy="1139083"/>
            <a:chOff x="6488784" y="2049408"/>
            <a:chExt cx="3576507" cy="806278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A36DD9D-314E-429B-996D-88AB226388E9}"/>
                </a:ext>
              </a:extLst>
            </p:cNvPr>
            <p:cNvSpPr/>
            <p:nvPr/>
          </p:nvSpPr>
          <p:spPr>
            <a:xfrm>
              <a:off x="6810376" y="2100263"/>
              <a:ext cx="3057524" cy="4905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자유형: 도형 63">
              <a:extLst>
                <a:ext uri="{FF2B5EF4-FFF2-40B4-BE49-F238E27FC236}">
                  <a16:creationId xmlns:a16="http://schemas.microsoft.com/office/drawing/2014/main" id="{17E5F493-5F99-487B-86C9-E27B8F683530}"/>
                </a:ext>
              </a:extLst>
            </p:cNvPr>
            <p:cNvSpPr/>
            <p:nvPr/>
          </p:nvSpPr>
          <p:spPr>
            <a:xfrm>
              <a:off x="9076189" y="2145485"/>
              <a:ext cx="391464" cy="710201"/>
            </a:xfrm>
            <a:custGeom>
              <a:avLst/>
              <a:gdLst>
                <a:gd name="connsiteX0" fmla="*/ 447675 w 1047750"/>
                <a:gd name="connsiteY0" fmla="*/ 0 h 1219200"/>
                <a:gd name="connsiteX1" fmla="*/ 1047750 w 1047750"/>
                <a:gd name="connsiteY1" fmla="*/ 571500 h 1219200"/>
                <a:gd name="connsiteX2" fmla="*/ 0 w 1047750"/>
                <a:gd name="connsiteY2" fmla="*/ 1219200 h 1219200"/>
                <a:gd name="connsiteX3" fmla="*/ 447675 w 1047750"/>
                <a:gd name="connsiteY3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0" h="1219200">
                  <a:moveTo>
                    <a:pt x="447675" y="0"/>
                  </a:moveTo>
                  <a:lnTo>
                    <a:pt x="1047750" y="571500"/>
                  </a:lnTo>
                  <a:lnTo>
                    <a:pt x="0" y="1219200"/>
                  </a:lnTo>
                  <a:lnTo>
                    <a:pt x="4476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2" name="자유형: 도형 64">
              <a:extLst>
                <a:ext uri="{FF2B5EF4-FFF2-40B4-BE49-F238E27FC236}">
                  <a16:creationId xmlns:a16="http://schemas.microsoft.com/office/drawing/2014/main" id="{140BB39B-8760-4C95-A0C5-0BC9B5ED7645}"/>
                </a:ext>
              </a:extLst>
            </p:cNvPr>
            <p:cNvSpPr/>
            <p:nvPr/>
          </p:nvSpPr>
          <p:spPr>
            <a:xfrm>
              <a:off x="6488784" y="2049408"/>
              <a:ext cx="3576507" cy="781877"/>
            </a:xfrm>
            <a:custGeom>
              <a:avLst/>
              <a:gdLst>
                <a:gd name="connsiteX0" fmla="*/ 0 w 5314950"/>
                <a:gd name="connsiteY0" fmla="*/ 0 h 1350736"/>
                <a:gd name="connsiteX1" fmla="*/ 5314950 w 5314950"/>
                <a:gd name="connsiteY1" fmla="*/ 0 h 1350736"/>
                <a:gd name="connsiteX2" fmla="*/ 5314950 w 5314950"/>
                <a:gd name="connsiteY2" fmla="*/ 828675 h 1350736"/>
                <a:gd name="connsiteX3" fmla="*/ 4504067 w 5314950"/>
                <a:gd name="connsiteY3" fmla="*/ 828675 h 1350736"/>
                <a:gd name="connsiteX4" fmla="*/ 3962399 w 5314950"/>
                <a:gd name="connsiteY4" fmla="*/ 1350736 h 1350736"/>
                <a:gd name="connsiteX5" fmla="*/ 4085351 w 5314950"/>
                <a:gd name="connsiteY5" fmla="*/ 828675 h 1350736"/>
                <a:gd name="connsiteX6" fmla="*/ 0 w 5314950"/>
                <a:gd name="connsiteY6" fmla="*/ 828675 h 135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4950" h="1350736">
                  <a:moveTo>
                    <a:pt x="0" y="0"/>
                  </a:moveTo>
                  <a:lnTo>
                    <a:pt x="5314950" y="0"/>
                  </a:lnTo>
                  <a:lnTo>
                    <a:pt x="5314950" y="828675"/>
                  </a:lnTo>
                  <a:lnTo>
                    <a:pt x="4504067" y="828675"/>
                  </a:lnTo>
                  <a:lnTo>
                    <a:pt x="3962399" y="1350736"/>
                  </a:lnTo>
                  <a:lnTo>
                    <a:pt x="4085351" y="828675"/>
                  </a:lnTo>
                  <a:lnTo>
                    <a:pt x="0" y="82867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9B50FE-6B68-4FD0-B296-97005B12C7EE}"/>
              </a:ext>
            </a:extLst>
          </p:cNvPr>
          <p:cNvSpPr/>
          <p:nvPr/>
        </p:nvSpPr>
        <p:spPr>
          <a:xfrm>
            <a:off x="807117" y="2482815"/>
            <a:ext cx="3266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b="1" dirty="0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내일 소개팅 꼭 성공할 거야</a:t>
            </a:r>
            <a:r>
              <a:rPr lang="en-US" altLang="ko-KR" b="1" dirty="0" smtClean="0">
                <a:ln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8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288022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및 배경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838892" y="2118680"/>
            <a:ext cx="4683486" cy="4531949"/>
            <a:chOff x="2282412" y="1296832"/>
            <a:chExt cx="5532815" cy="535379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9053E6-404A-4AA6-AFC6-25F95104D64B}"/>
                </a:ext>
              </a:extLst>
            </p:cNvPr>
            <p:cNvSpPr/>
            <p:nvPr/>
          </p:nvSpPr>
          <p:spPr>
            <a:xfrm>
              <a:off x="3461329" y="1296832"/>
              <a:ext cx="3213287" cy="3213288"/>
            </a:xfrm>
            <a:prstGeom prst="ellipse">
              <a:avLst/>
            </a:prstGeom>
            <a:solidFill>
              <a:srgbClr val="EFB2C9">
                <a:alpha val="15000"/>
              </a:srgbClr>
            </a:solidFill>
            <a:ln>
              <a:solidFill>
                <a:srgbClr val="EFB3CA">
                  <a:alpha val="7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9BFE79D-BDA7-42BD-B00B-AF20C3E85B07}"/>
                </a:ext>
              </a:extLst>
            </p:cNvPr>
            <p:cNvSpPr/>
            <p:nvPr/>
          </p:nvSpPr>
          <p:spPr>
            <a:xfrm>
              <a:off x="2282412" y="3437342"/>
              <a:ext cx="3213287" cy="3213288"/>
            </a:xfrm>
            <a:prstGeom prst="ellipse">
              <a:avLst/>
            </a:prstGeom>
            <a:solidFill>
              <a:srgbClr val="EFB2C9">
                <a:alpha val="15000"/>
              </a:srgbClr>
            </a:solidFill>
            <a:ln>
              <a:solidFill>
                <a:srgbClr val="EFB3CA">
                  <a:alpha val="7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B709A76-F780-417A-9F22-878AE6484DFD}"/>
                </a:ext>
              </a:extLst>
            </p:cNvPr>
            <p:cNvSpPr/>
            <p:nvPr/>
          </p:nvSpPr>
          <p:spPr>
            <a:xfrm>
              <a:off x="4601939" y="3437342"/>
              <a:ext cx="3213288" cy="3213288"/>
            </a:xfrm>
            <a:prstGeom prst="ellipse">
              <a:avLst/>
            </a:prstGeom>
            <a:solidFill>
              <a:srgbClr val="EFB2C9">
                <a:alpha val="15000"/>
              </a:srgbClr>
            </a:solidFill>
            <a:ln>
              <a:solidFill>
                <a:srgbClr val="EFB3CA">
                  <a:alpha val="7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78DD48A-6E0F-48CC-B7B5-B6EE552772A1}"/>
                </a:ext>
              </a:extLst>
            </p:cNvPr>
            <p:cNvSpPr/>
            <p:nvPr/>
          </p:nvSpPr>
          <p:spPr>
            <a:xfrm>
              <a:off x="4026247" y="2685322"/>
              <a:ext cx="2083449" cy="4363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전문가와의</a:t>
              </a:r>
              <a:r>
                <a:rPr lang="ko-KR" altLang="en-US" b="1" dirty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상담</a:t>
              </a:r>
              <a:endParaRPr lang="en-US" altLang="ko-KR" b="1" dirty="0" smtClean="0">
                <a:ln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86D551D-21FD-4DD8-8F47-30BDA7E0D72B}"/>
                </a:ext>
              </a:extLst>
            </p:cNvPr>
            <p:cNvSpPr/>
            <p:nvPr/>
          </p:nvSpPr>
          <p:spPr>
            <a:xfrm>
              <a:off x="2569755" y="4662216"/>
              <a:ext cx="1975509" cy="763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 체형과</a:t>
              </a:r>
              <a:endParaRPr lang="en-US" altLang="ko-KR" b="1" dirty="0" smtClean="0">
                <a:ln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어울리는</a:t>
              </a:r>
              <a:r>
                <a:rPr lang="en-US" altLang="ko-KR" b="1" dirty="0" smtClean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옷은</a:t>
              </a:r>
              <a:r>
                <a:rPr lang="en-US" altLang="ko-KR" b="1" dirty="0" smtClean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BBC1F79-E896-4F20-8971-7C04DBC06D1B}"/>
                </a:ext>
              </a:extLst>
            </p:cNvPr>
            <p:cNvSpPr/>
            <p:nvPr/>
          </p:nvSpPr>
          <p:spPr>
            <a:xfrm>
              <a:off x="5552374" y="4662216"/>
              <a:ext cx="1903549" cy="7635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실제 상품에</a:t>
              </a:r>
              <a:endParaRPr lang="en-US" altLang="ko-KR" b="1" dirty="0" smtClean="0">
                <a:ln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b="1" dirty="0" smtClean="0">
                  <a:ln>
                    <a:solidFill>
                      <a:schemeClr val="accent1">
                        <a:shade val="50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기반한 옷 추천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5" name="직선 화살표 연결선 4"/>
          <p:cNvCxnSpPr/>
          <p:nvPr/>
        </p:nvCxnSpPr>
        <p:spPr>
          <a:xfrm flipV="1">
            <a:off x="3180634" y="2951262"/>
            <a:ext cx="5535103" cy="1678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798080" y="262264"/>
            <a:ext cx="6034364" cy="6034364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5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4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xit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409071" y="-114684"/>
            <a:ext cx="12804271" cy="72266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288022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및 배경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KakaoTalk_20230125_2211008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8461" y="1"/>
            <a:ext cx="3880585" cy="68811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6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4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3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12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63720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Consultant Matching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6000" t="4769" r="30556" b="5077"/>
          <a:stretch/>
        </p:blipFill>
        <p:spPr>
          <a:xfrm>
            <a:off x="821280" y="2595438"/>
            <a:ext cx="3108960" cy="349459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81550" y="2066262"/>
            <a:ext cx="6908018" cy="2276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781550" y="4503584"/>
            <a:ext cx="6908018" cy="22764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19052" y="2180769"/>
            <a:ext cx="3240000" cy="20474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20024" y="3204499"/>
            <a:ext cx="2260555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컨설턴트 매칭 서비스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19052" y="4618091"/>
            <a:ext cx="3240000" cy="20474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Live Lives Clipart PNG Images, Live Icon Design Template Vector Isolated  Illustration, Live Icons, Template Icons, Streaming PNG Image For Free  Download | Icon design, Design template, Logo desig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094" b="64219" l="23750" r="76250">
                        <a14:foregroundMark x1="28281" y1="41094" x2="28281" y2="41094"/>
                        <a14:foregroundMark x1="41406" y1="39063" x2="41406" y2="39063"/>
                        <a14:foregroundMark x1="32031" y1="53438" x2="32031" y2="53438"/>
                        <a14:foregroundMark x1="39375" y1="51563" x2="39375" y2="51563"/>
                        <a14:foregroundMark x1="43750" y1="50469" x2="43750" y2="50469"/>
                        <a14:foregroundMark x1="55469" y1="49844" x2="55469" y2="49844"/>
                        <a14:backgroundMark x1="67500" y1="52500" x2="67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57" t="35000" r="22608" b="34674"/>
          <a:stretch/>
        </p:blipFill>
        <p:spPr bwMode="auto">
          <a:xfrm>
            <a:off x="5697187" y="2231997"/>
            <a:ext cx="1706228" cy="93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221436" y="3388010"/>
            <a:ext cx="1611339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 인력 매칭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0" name="Picture 6" descr="Why APPMRO? - APPMRO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r="23603"/>
          <a:stretch/>
        </p:blipFill>
        <p:spPr bwMode="auto">
          <a:xfrm>
            <a:off x="9027813" y="2278743"/>
            <a:ext cx="1804962" cy="9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0000" y1="38071" x2="20000" y2="38071"/>
                        <a14:foregroundMark x1="51765" y1="36041" x2="51765" y2="36041"/>
                        <a14:foregroundMark x1="18039" y1="8122" x2="18039" y2="8122"/>
                        <a14:foregroundMark x1="18431" y1="6091" x2="18431" y2="6091"/>
                        <a14:foregroundMark x1="18824" y1="59898" x2="18824" y2="59898"/>
                        <a14:foregroundMark x1="15294" y1="78680" x2="15294" y2="78680"/>
                        <a14:foregroundMark x1="13333" y1="80711" x2="13333" y2="80711"/>
                        <a14:foregroundMark x1="21569" y1="77157" x2="21569" y2="77157"/>
                        <a14:foregroundMark x1="21176" y1="89340" x2="21176" y2="89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82" y="4741706"/>
            <a:ext cx="1288098" cy="99511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528227" y="5774361"/>
            <a:ext cx="2044149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 통신을 이용한</a:t>
            </a:r>
            <a:endParaRPr lang="en-US" altLang="ko-KR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심층 체형 분석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4" name="Picture 10" descr="LG] 트롬 스타일러 대용량 (블랙틴트미러) | 가전렌탈 , 가전제품렌탈 - 빌리고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" b="96000" l="28750" r="74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25" t="5334" r="29108" b="5067"/>
          <a:stretch/>
        </p:blipFill>
        <p:spPr bwMode="auto">
          <a:xfrm>
            <a:off x="9682040" y="4674613"/>
            <a:ext cx="690130" cy="112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255808" y="5774361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추천 의류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기능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3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63720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Body type Analysis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오각형 4"/>
          <p:cNvSpPr/>
          <p:nvPr/>
        </p:nvSpPr>
        <p:spPr>
          <a:xfrm>
            <a:off x="324091" y="3631222"/>
            <a:ext cx="3121594" cy="782320"/>
          </a:xfrm>
          <a:prstGeom prst="homePlate">
            <a:avLst/>
          </a:prstGeom>
          <a:gradFill>
            <a:gsLst>
              <a:gs pos="0">
                <a:schemeClr val="bg1"/>
              </a:gs>
              <a:gs pos="18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갈매기형 수장 8"/>
          <p:cNvSpPr/>
          <p:nvPr/>
        </p:nvSpPr>
        <p:spPr>
          <a:xfrm>
            <a:off x="3048578" y="3631222"/>
            <a:ext cx="3303197" cy="78232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89844" y="3631222"/>
            <a:ext cx="2996401" cy="782320"/>
          </a:xfrm>
          <a:prstGeom prst="rect">
            <a:avLst/>
          </a:prstGeom>
          <a:gradFill flip="none" rotWithShape="1">
            <a:gsLst>
              <a:gs pos="90000">
                <a:schemeClr val="bg1">
                  <a:lumMod val="75000"/>
                </a:schemeClr>
              </a:gs>
              <a:gs pos="78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갈매기형 수장 29"/>
          <p:cNvSpPr/>
          <p:nvPr/>
        </p:nvSpPr>
        <p:spPr>
          <a:xfrm>
            <a:off x="5964965" y="3631222"/>
            <a:ext cx="3302000" cy="78232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327" y="3791550"/>
            <a:ext cx="11849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Step. 1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33820" y="3791550"/>
            <a:ext cx="11849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Step. 2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07313" y="3796630"/>
            <a:ext cx="11849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Step.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80807" y="3791550"/>
            <a:ext cx="11849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Step. 4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7447" y="465432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Age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72418" y="465432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Height &amp;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Foot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size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54958" y="4654320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The upper Body type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30735" y="5439311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Slim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04087" y="543931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Ordinary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45516" y="54393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Chubby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23068" y="465432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Lower Body type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50967" y="5439311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Slim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824319" y="543931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Ordinary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965748" y="54393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Chubby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6379" y="5505209"/>
            <a:ext cx="218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 별</a:t>
            </a:r>
            <a:r>
              <a:rPr lang="ko-KR" altLang="en-US" sz="16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의상 추천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02995" y="5505209"/>
            <a:ext cx="2155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신발 사이즈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6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바탕으로 의상 추천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꺾인 연결선 15"/>
          <p:cNvCxnSpPr>
            <a:stCxn id="22" idx="2"/>
            <a:endCxn id="38" idx="0"/>
          </p:cNvCxnSpPr>
          <p:nvPr/>
        </p:nvCxnSpPr>
        <p:spPr>
          <a:xfrm rot="5400000">
            <a:off x="6677047" y="4762280"/>
            <a:ext cx="446671" cy="90739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2" idx="2"/>
            <a:endCxn id="39" idx="0"/>
          </p:cNvCxnSpPr>
          <p:nvPr/>
        </p:nvCxnSpPr>
        <p:spPr>
          <a:xfrm rot="16200000" flipH="1">
            <a:off x="7130742" y="5215974"/>
            <a:ext cx="446671" cy="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2" idx="2"/>
            <a:endCxn id="40" idx="0"/>
          </p:cNvCxnSpPr>
          <p:nvPr/>
        </p:nvCxnSpPr>
        <p:spPr>
          <a:xfrm rot="16200000" flipH="1">
            <a:off x="7677812" y="4668904"/>
            <a:ext cx="446671" cy="109414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52" idx="2"/>
            <a:endCxn id="42" idx="0"/>
          </p:cNvCxnSpPr>
          <p:nvPr/>
        </p:nvCxnSpPr>
        <p:spPr>
          <a:xfrm rot="5400000">
            <a:off x="9703763" y="4768765"/>
            <a:ext cx="433702" cy="90739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52" idx="2"/>
            <a:endCxn id="43" idx="0"/>
          </p:cNvCxnSpPr>
          <p:nvPr/>
        </p:nvCxnSpPr>
        <p:spPr>
          <a:xfrm rot="16200000" flipH="1">
            <a:off x="10157458" y="5222459"/>
            <a:ext cx="433702" cy="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52" idx="2"/>
            <a:endCxn id="44" idx="0"/>
          </p:cNvCxnSpPr>
          <p:nvPr/>
        </p:nvCxnSpPr>
        <p:spPr>
          <a:xfrm rot="16200000" flipH="1">
            <a:off x="10704528" y="4675389"/>
            <a:ext cx="433702" cy="109414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053349" y="5997811"/>
            <a:ext cx="2045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체형 별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의상 추천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31959" y="2604304"/>
            <a:ext cx="11728083" cy="408586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595613" y="2168639"/>
            <a:ext cx="11071668" cy="929204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858489" y="2279300"/>
            <a:ext cx="854592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체형 맞춤 의상 추천 및 컨설팅 자료 이용</a:t>
            </a:r>
            <a:endParaRPr lang="ko-KR" alt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93117" y="4946921"/>
            <a:ext cx="12192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306764" y="4959890"/>
            <a:ext cx="13508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5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이등변 삼각형 69"/>
          <p:cNvSpPr/>
          <p:nvPr/>
        </p:nvSpPr>
        <p:spPr>
          <a:xfrm>
            <a:off x="0" y="3166110"/>
            <a:ext cx="12192000" cy="3691889"/>
          </a:xfrm>
          <a:prstGeom prst="triangle">
            <a:avLst>
              <a:gd name="adj" fmla="val 50096"/>
            </a:avLst>
          </a:prstGeom>
          <a:gradFill flip="none" rotWithShape="1">
            <a:gsLst>
              <a:gs pos="34000">
                <a:schemeClr val="bg1">
                  <a:lumMod val="85000"/>
                  <a:alpha val="20000"/>
                </a:schemeClr>
              </a:gs>
              <a:gs pos="0">
                <a:schemeClr val="bg1">
                  <a:lumMod val="75000"/>
                  <a:alpha val="20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EBC8B-97C8-F093-06CB-CE00F5A56718}"/>
              </a:ext>
            </a:extLst>
          </p:cNvPr>
          <p:cNvSpPr/>
          <p:nvPr/>
        </p:nvSpPr>
        <p:spPr>
          <a:xfrm>
            <a:off x="821280" y="1042606"/>
            <a:ext cx="7107378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Personal Color Analysis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7DD669-2C01-3D1F-1E66-AD96562F052A}"/>
              </a:ext>
            </a:extLst>
          </p:cNvPr>
          <p:cNvSpPr/>
          <p:nvPr/>
        </p:nvSpPr>
        <p:spPr>
          <a:xfrm>
            <a:off x="838892" y="462365"/>
            <a:ext cx="456509" cy="278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25B709-E0E9-EE5D-EF87-15AC20EDF688}"/>
              </a:ext>
            </a:extLst>
          </p:cNvPr>
          <p:cNvCxnSpPr>
            <a:cxnSpLocks/>
          </p:cNvCxnSpPr>
          <p:nvPr/>
        </p:nvCxnSpPr>
        <p:spPr>
          <a:xfrm flipV="1">
            <a:off x="595613" y="0"/>
            <a:ext cx="0" cy="1927860"/>
          </a:xfrm>
          <a:prstGeom prst="line">
            <a:avLst/>
          </a:prstGeom>
          <a:ln w="9525"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336696" y="293299"/>
            <a:ext cx="1495747" cy="1495747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16660" y="3539869"/>
            <a:ext cx="11958681" cy="2944369"/>
            <a:chOff x="126430" y="3477909"/>
            <a:chExt cx="11958681" cy="2944369"/>
          </a:xfrm>
        </p:grpSpPr>
        <p:grpSp>
          <p:nvGrpSpPr>
            <p:cNvPr id="27" name="그룹 26"/>
            <p:cNvGrpSpPr/>
            <p:nvPr/>
          </p:nvGrpSpPr>
          <p:grpSpPr>
            <a:xfrm>
              <a:off x="126430" y="3505341"/>
              <a:ext cx="2910462" cy="2889504"/>
              <a:chOff x="196216" y="3139440"/>
              <a:chExt cx="2910462" cy="288950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4"/>
              <a:srcRect l="28963" t="12408" r="28879" b="16757"/>
              <a:stretch/>
            </p:blipFill>
            <p:spPr>
              <a:xfrm>
                <a:off x="196216" y="3272499"/>
                <a:ext cx="2910462" cy="2623386"/>
              </a:xfrm>
              <a:prstGeom prst="rect">
                <a:avLst/>
              </a:prstGeom>
            </p:spPr>
          </p:pic>
          <p:pic>
            <p:nvPicPr>
              <p:cNvPr id="2050" name="Picture 2" descr="https://postfiles.pstatic.net/MjAyMTA3MTlfMjQy/MDAxNjI2Njc2NTY4Mzk4.VkGYYUqueQqpuH8z8OTSkNTb5aFfhbvh7fjUJL4-K6og.JXUCfY0bpWnyvuJTfLvzwxMdV-5tUwh9qqIVkWnnt-cg.JPEG.jayuyu/%ED%8D%BC%EC%8A%A4%EB%84%90%EC%BB%AC%EB%9F%AC%EC%A7%84%EB%8B%A814.jpg?type=w966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02" y1="12215" x2="38302" y2="12215"/>
                            <a14:foregroundMark x1="15942" y1="7764" x2="15942" y2="7764"/>
                            <a14:foregroundMark x1="8385" y1="21532" x2="8385" y2="21532"/>
                            <a14:foregroundMark x1="10663" y1="36025" x2="10663" y2="36025"/>
                            <a14:foregroundMark x1="20807" y1="39027" x2="20807" y2="39027"/>
                            <a14:foregroundMark x1="43064" y1="17909" x2="43064" y2="17909"/>
                            <a14:foregroundMark x1="30538" y1="8075" x2="30538" y2="8075"/>
                            <a14:foregroundMark x1="28986" y1="6625" x2="42547" y2="21222"/>
                            <a14:foregroundMark x1="10663" y1="15424" x2="5901" y2="30538"/>
                            <a14:foregroundMark x1="43271" y1="29917" x2="36646" y2="37474"/>
                            <a14:foregroundMark x1="61698" y1="11905" x2="56418" y2="23188"/>
                            <a14:foregroundMark x1="75052" y1="7453" x2="86025" y2="11284"/>
                            <a14:foregroundMark x1="69669" y1="8282" x2="81781" y2="9834"/>
                            <a14:foregroundMark x1="89130" y1="10766" x2="92961" y2="19979"/>
                            <a14:foregroundMark x1="92443" y1="26190" x2="88820" y2="36646"/>
                            <a14:foregroundMark x1="88820" y1="37164" x2="76398" y2="41925"/>
                            <a14:foregroundMark x1="57350" y1="22671" x2="63458" y2="37578"/>
                            <a14:foregroundMark x1="57867" y1="35507" x2="66046" y2="42443"/>
                            <a14:foregroundMark x1="65217" y1="61801" x2="79296" y2="56832"/>
                            <a14:foregroundMark x1="80435" y1="56729" x2="88923" y2="64700"/>
                            <a14:foregroundMark x1="92857" y1="75569" x2="87681" y2="87164"/>
                            <a14:foregroundMark x1="83954" y1="90373" x2="67495" y2="92754"/>
                            <a14:foregroundMark x1="67184" y1="91304" x2="57660" y2="79193"/>
                            <a14:foregroundMark x1="57660" y1="78986" x2="58799" y2="64079"/>
                            <a14:foregroundMark x1="19048" y1="57039" x2="35093" y2="58903"/>
                            <a14:foregroundMark x1="38923" y1="63147" x2="43064" y2="78778"/>
                            <a14:foregroundMark x1="43271" y1="80435" x2="37992" y2="90062"/>
                            <a14:foregroundMark x1="37267" y1="90373" x2="15839" y2="90166"/>
                            <a14:foregroundMark x1="15839" y1="90166" x2="6832" y2="78364"/>
                            <a14:foregroundMark x1="6936" y1="77847" x2="10145" y2="626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7" t="1933" r="52251" b="52191"/>
              <a:stretch/>
            </p:blipFill>
            <p:spPr bwMode="auto">
              <a:xfrm>
                <a:off x="203647" y="3139440"/>
                <a:ext cx="2895600" cy="2889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그룹 31"/>
            <p:cNvGrpSpPr/>
            <p:nvPr/>
          </p:nvGrpSpPr>
          <p:grpSpPr>
            <a:xfrm>
              <a:off x="6135328" y="3487053"/>
              <a:ext cx="2910463" cy="2926080"/>
              <a:chOff x="6118628" y="3096768"/>
              <a:chExt cx="2910463" cy="2926080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4"/>
              <a:srcRect l="28963" t="12408" r="28879" b="16757"/>
              <a:stretch/>
            </p:blipFill>
            <p:spPr>
              <a:xfrm>
                <a:off x="6118628" y="3248115"/>
                <a:ext cx="2910463" cy="2623386"/>
              </a:xfrm>
              <a:prstGeom prst="rect">
                <a:avLst/>
              </a:prstGeom>
            </p:spPr>
          </p:pic>
          <p:pic>
            <p:nvPicPr>
              <p:cNvPr id="54" name="Picture 2" descr="https://postfiles.pstatic.net/MjAyMTA3MTlfMjQy/MDAxNjI2Njc2NTY4Mzk4.VkGYYUqueQqpuH8z8OTSkNTb5aFfhbvh7fjUJL4-K6og.JXUCfY0bpWnyvuJTfLvzwxMdV-5tUwh9qqIVkWnnt-cg.JPEG.jayuyu/%ED%8D%BC%EC%8A%A4%EB%84%90%EC%BB%AC%EB%9F%AC%EC%A7%84%EB%8B%A814.jpg?type=w966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02" y1="12215" x2="38302" y2="12215"/>
                            <a14:foregroundMark x1="15942" y1="7764" x2="15942" y2="7764"/>
                            <a14:foregroundMark x1="8385" y1="21532" x2="8385" y2="21532"/>
                            <a14:foregroundMark x1="10663" y1="36025" x2="10663" y2="36025"/>
                            <a14:foregroundMark x1="20807" y1="39027" x2="20807" y2="39027"/>
                            <a14:foregroundMark x1="43064" y1="17909" x2="43064" y2="17909"/>
                            <a14:foregroundMark x1="30538" y1="8075" x2="30538" y2="8075"/>
                            <a14:foregroundMark x1="28986" y1="6625" x2="42547" y2="21222"/>
                            <a14:foregroundMark x1="10663" y1="15424" x2="5901" y2="30538"/>
                            <a14:foregroundMark x1="43271" y1="29917" x2="36646" y2="37474"/>
                            <a14:foregroundMark x1="61698" y1="11905" x2="56418" y2="23188"/>
                            <a14:foregroundMark x1="75052" y1="7453" x2="86025" y2="11284"/>
                            <a14:foregroundMark x1="69669" y1="8282" x2="81781" y2="9834"/>
                            <a14:foregroundMark x1="89130" y1="10766" x2="92961" y2="19979"/>
                            <a14:foregroundMark x1="92443" y1="26190" x2="88820" y2="36646"/>
                            <a14:foregroundMark x1="88820" y1="37164" x2="76398" y2="41925"/>
                            <a14:foregroundMark x1="57350" y1="22671" x2="63458" y2="37578"/>
                            <a14:foregroundMark x1="57867" y1="35507" x2="66046" y2="42443"/>
                            <a14:foregroundMark x1="65217" y1="61801" x2="79296" y2="56832"/>
                            <a14:foregroundMark x1="80435" y1="56729" x2="88923" y2="64700"/>
                            <a14:foregroundMark x1="92857" y1="75569" x2="87681" y2="87164"/>
                            <a14:foregroundMark x1="83954" y1="90373" x2="67495" y2="92754"/>
                            <a14:foregroundMark x1="67184" y1="91304" x2="57660" y2="79193"/>
                            <a14:foregroundMark x1="57660" y1="78986" x2="58799" y2="64079"/>
                            <a14:foregroundMark x1="19048" y1="57039" x2="35093" y2="58903"/>
                            <a14:foregroundMark x1="38923" y1="63147" x2="43064" y2="78778"/>
                            <a14:foregroundMark x1="43271" y1="80435" x2="37992" y2="90062"/>
                            <a14:foregroundMark x1="37267" y1="90373" x2="15839" y2="90166"/>
                            <a14:foregroundMark x1="15839" y1="90166" x2="6832" y2="78364"/>
                            <a14:foregroundMark x1="6936" y1="77847" x2="10145" y2="626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7" t="52001" r="52370" b="1812"/>
              <a:stretch/>
            </p:blipFill>
            <p:spPr bwMode="auto">
              <a:xfrm>
                <a:off x="6132155" y="3096768"/>
                <a:ext cx="2883408" cy="2926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그룹 34"/>
            <p:cNvGrpSpPr/>
            <p:nvPr/>
          </p:nvGrpSpPr>
          <p:grpSpPr>
            <a:xfrm>
              <a:off x="9139779" y="3477909"/>
              <a:ext cx="2945332" cy="2944369"/>
              <a:chOff x="9139779" y="3084370"/>
              <a:chExt cx="2945332" cy="2944369"/>
            </a:xfrm>
          </p:grpSpPr>
          <p:pic>
            <p:nvPicPr>
              <p:cNvPr id="64" name="그림 63"/>
              <p:cNvPicPr>
                <a:picLocks noChangeAspect="1"/>
              </p:cNvPicPr>
              <p:nvPr/>
            </p:nvPicPr>
            <p:blipFill rotWithShape="1">
              <a:blip r:embed="rId4"/>
              <a:srcRect l="28963" t="12408" r="28879" b="16757"/>
              <a:stretch/>
            </p:blipFill>
            <p:spPr>
              <a:xfrm>
                <a:off x="9180008" y="3244862"/>
                <a:ext cx="2905103" cy="2660186"/>
              </a:xfrm>
              <a:prstGeom prst="rect">
                <a:avLst/>
              </a:prstGeom>
            </p:spPr>
          </p:pic>
          <p:pic>
            <p:nvPicPr>
              <p:cNvPr id="56" name="Picture 2" descr="https://postfiles.pstatic.net/MjAyMTA3MTlfMjQy/MDAxNjI2Njc2NTY4Mzk4.VkGYYUqueQqpuH8z8OTSkNTb5aFfhbvh7fjUJL4-K6og.JXUCfY0bpWnyvuJTfLvzwxMdV-5tUwh9qqIVkWnnt-cg.JPEG.jayuyu/%ED%8D%BC%EC%8A%A4%EB%84%90%EC%BB%AC%EB%9F%AC%EC%A7%84%EB%8B%A814.jpg?type=w966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02" y1="12215" x2="38302" y2="12215"/>
                            <a14:foregroundMark x1="15942" y1="7764" x2="15942" y2="7764"/>
                            <a14:foregroundMark x1="8385" y1="21532" x2="8385" y2="21532"/>
                            <a14:foregroundMark x1="10663" y1="36025" x2="10663" y2="36025"/>
                            <a14:foregroundMark x1="20807" y1="39027" x2="20807" y2="39027"/>
                            <a14:foregroundMark x1="43064" y1="17909" x2="43064" y2="17909"/>
                            <a14:foregroundMark x1="30538" y1="8075" x2="30538" y2="8075"/>
                            <a14:foregroundMark x1="28986" y1="6625" x2="42547" y2="21222"/>
                            <a14:foregroundMark x1="10663" y1="15424" x2="5901" y2="30538"/>
                            <a14:foregroundMark x1="43271" y1="29917" x2="36646" y2="37474"/>
                            <a14:foregroundMark x1="61698" y1="11905" x2="56418" y2="23188"/>
                            <a14:foregroundMark x1="75052" y1="7453" x2="86025" y2="11284"/>
                            <a14:foregroundMark x1="69669" y1="8282" x2="81781" y2="9834"/>
                            <a14:foregroundMark x1="89130" y1="10766" x2="92961" y2="19979"/>
                            <a14:foregroundMark x1="92443" y1="26190" x2="88820" y2="36646"/>
                            <a14:foregroundMark x1="88820" y1="37164" x2="76398" y2="41925"/>
                            <a14:foregroundMark x1="57350" y1="22671" x2="63458" y2="37578"/>
                            <a14:foregroundMark x1="57867" y1="35507" x2="66046" y2="42443"/>
                            <a14:foregroundMark x1="65217" y1="61801" x2="79296" y2="56832"/>
                            <a14:foregroundMark x1="80435" y1="56729" x2="88923" y2="64700"/>
                            <a14:foregroundMark x1="92857" y1="75569" x2="87681" y2="87164"/>
                            <a14:foregroundMark x1="83954" y1="90373" x2="67495" y2="92754"/>
                            <a14:foregroundMark x1="67184" y1="91304" x2="57660" y2="79193"/>
                            <a14:foregroundMark x1="57660" y1="78986" x2="58799" y2="64079"/>
                            <a14:foregroundMark x1="19048" y1="57039" x2="35093" y2="58903"/>
                            <a14:foregroundMark x1="38923" y1="63147" x2="43064" y2="78778"/>
                            <a14:foregroundMark x1="43271" y1="80435" x2="37992" y2="90062"/>
                            <a14:foregroundMark x1="37267" y1="90373" x2="15839" y2="90166"/>
                            <a14:foregroundMark x1="15839" y1="90166" x2="6832" y2="78364"/>
                            <a14:foregroundMark x1="6936" y1="77847" x2="10145" y2="626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77" t="51885" r="2141" b="1947"/>
              <a:stretch/>
            </p:blipFill>
            <p:spPr bwMode="auto">
              <a:xfrm>
                <a:off x="9139779" y="3084370"/>
                <a:ext cx="2926080" cy="2944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그룹 27"/>
            <p:cNvGrpSpPr/>
            <p:nvPr/>
          </p:nvGrpSpPr>
          <p:grpSpPr>
            <a:xfrm>
              <a:off x="3130879" y="3523629"/>
              <a:ext cx="2910462" cy="2852928"/>
              <a:chOff x="3161108" y="3133344"/>
              <a:chExt cx="2910462" cy="2852928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 rotWithShape="1">
              <a:blip r:embed="rId4"/>
              <a:srcRect l="28963" t="12408" r="28879" b="16757"/>
              <a:stretch/>
            </p:blipFill>
            <p:spPr>
              <a:xfrm>
                <a:off x="3161108" y="3248115"/>
                <a:ext cx="2910462" cy="2623386"/>
              </a:xfrm>
              <a:prstGeom prst="rect">
                <a:avLst/>
              </a:prstGeom>
            </p:spPr>
          </p:pic>
          <p:pic>
            <p:nvPicPr>
              <p:cNvPr id="58" name="Picture 2" descr="https://postfiles.pstatic.net/MjAyMTA3MTlfMjQy/MDAxNjI2Njc2NTY4Mzk4.VkGYYUqueQqpuH8z8OTSkNTb5aFfhbvh7fjUJL4-K6og.JXUCfY0bpWnyvuJTfLvzwxMdV-5tUwh9qqIVkWnnt-cg.JPEG.jayuyu/%ED%8D%BC%EC%8A%A4%EB%84%90%EC%BB%AC%EB%9F%AC%EC%A7%84%EB%8B%A814.jpg?type=w966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38302" y1="12215" x2="38302" y2="12215"/>
                            <a14:foregroundMark x1="15942" y1="7764" x2="15942" y2="7764"/>
                            <a14:foregroundMark x1="8385" y1="21532" x2="8385" y2="21532"/>
                            <a14:foregroundMark x1="10663" y1="36025" x2="10663" y2="36025"/>
                            <a14:foregroundMark x1="20807" y1="39027" x2="20807" y2="39027"/>
                            <a14:foregroundMark x1="43064" y1="17909" x2="43064" y2="17909"/>
                            <a14:foregroundMark x1="30538" y1="8075" x2="30538" y2="8075"/>
                            <a14:foregroundMark x1="28986" y1="6625" x2="42547" y2="21222"/>
                            <a14:foregroundMark x1="10663" y1="15424" x2="5901" y2="30538"/>
                            <a14:foregroundMark x1="43271" y1="29917" x2="36646" y2="37474"/>
                            <a14:foregroundMark x1="61698" y1="11905" x2="56418" y2="23188"/>
                            <a14:foregroundMark x1="75052" y1="7453" x2="86025" y2="11284"/>
                            <a14:foregroundMark x1="69669" y1="8282" x2="81781" y2="9834"/>
                            <a14:foregroundMark x1="89130" y1="10766" x2="92961" y2="19979"/>
                            <a14:foregroundMark x1="92443" y1="26190" x2="88820" y2="36646"/>
                            <a14:foregroundMark x1="88820" y1="37164" x2="76398" y2="41925"/>
                            <a14:foregroundMark x1="57350" y1="22671" x2="63458" y2="37578"/>
                            <a14:foregroundMark x1="57867" y1="35507" x2="66046" y2="42443"/>
                            <a14:foregroundMark x1="65217" y1="61801" x2="79296" y2="56832"/>
                            <a14:foregroundMark x1="80435" y1="56729" x2="88923" y2="64700"/>
                            <a14:foregroundMark x1="92857" y1="75569" x2="87681" y2="87164"/>
                            <a14:foregroundMark x1="83954" y1="90373" x2="67495" y2="92754"/>
                            <a14:foregroundMark x1="67184" y1="91304" x2="57660" y2="79193"/>
                            <a14:foregroundMark x1="57660" y1="78986" x2="58799" y2="64079"/>
                            <a14:foregroundMark x1="19048" y1="57039" x2="35093" y2="58903"/>
                            <a14:foregroundMark x1="38923" y1="63147" x2="43064" y2="78778"/>
                            <a14:foregroundMark x1="43271" y1="80435" x2="37992" y2="90062"/>
                            <a14:foregroundMark x1="37267" y1="90373" x2="15839" y2="90166"/>
                            <a14:foregroundMark x1="15839" y1="90166" x2="6832" y2="78364"/>
                            <a14:foregroundMark x1="6936" y1="77847" x2="10145" y2="626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220" t="1870" r="2317" b="51976"/>
              <a:stretch/>
            </p:blipFill>
            <p:spPr bwMode="auto">
              <a:xfrm>
                <a:off x="3211211" y="3133344"/>
                <a:ext cx="2810256" cy="2852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그룹 8"/>
          <p:cNvGrpSpPr/>
          <p:nvPr/>
        </p:nvGrpSpPr>
        <p:grpSpPr>
          <a:xfrm>
            <a:off x="1443232" y="1967839"/>
            <a:ext cx="9305536" cy="1174478"/>
            <a:chOff x="1443232" y="1967839"/>
            <a:chExt cx="9305536" cy="1174478"/>
          </a:xfrm>
        </p:grpSpPr>
        <p:sp>
          <p:nvSpPr>
            <p:cNvPr id="23" name="TextBox 22"/>
            <p:cNvSpPr txBox="1"/>
            <p:nvPr/>
          </p:nvSpPr>
          <p:spPr>
            <a:xfrm>
              <a:off x="3155980" y="1967839"/>
              <a:ext cx="5880040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퍼</a:t>
              </a:r>
              <a:r>
                <a:rPr lang="ko-KR" altLang="en-US" sz="4000" b="1" dirty="0" smtClean="0">
                  <a:solidFill>
                    <a:srgbClr val="7030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r>
                <a:rPr lang="ko-KR" altLang="en-US" sz="4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널</a:t>
              </a:r>
              <a:r>
                <a:rPr lang="ko-KR" altLang="en-US" sz="4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4000" b="1" dirty="0" smtClean="0">
                  <a:solidFill>
                    <a:srgbClr val="00B05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컬</a:t>
              </a:r>
              <a:r>
                <a:rPr lang="ko-KR" altLang="en-US" sz="4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러</a:t>
              </a:r>
              <a:r>
                <a:rPr lang="ko-KR" altLang="en-US" sz="4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자가진단 지원</a:t>
              </a:r>
              <a:endPara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26437" y="2834540"/>
              <a:ext cx="593912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퍼스널 컬러 자가진단을 통한 색상 진단 </a:t>
              </a:r>
              <a:r>
                <a:rPr lang="ko-KR" altLang="en-US" sz="2000" dirty="0" smtClean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의사 결정 도움 </a:t>
              </a:r>
              <a:endParaRPr lang="ko-KR" altLang="en-US" sz="20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443232" y="2708966"/>
              <a:ext cx="93055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Scroll Bar PNG Transparent Images Free Download | Vector Files | Pngtre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7972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40" t="43284" r="15423" b="41863"/>
          <a:stretch/>
        </p:blipFill>
        <p:spPr bwMode="auto">
          <a:xfrm>
            <a:off x="739306" y="6484238"/>
            <a:ext cx="1665170" cy="34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croll Bar PNG Transparent Images Free Download | Vector Files | Pngtre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7972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40" t="43284" r="15423" b="41863"/>
          <a:stretch/>
        </p:blipFill>
        <p:spPr bwMode="auto">
          <a:xfrm>
            <a:off x="3743755" y="6484238"/>
            <a:ext cx="1665170" cy="34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Scroll Bar PNG Transparent Images Free Download | Vector Files | Pngtre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7972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40" t="43284" r="15423" b="41863"/>
          <a:stretch/>
        </p:blipFill>
        <p:spPr bwMode="auto">
          <a:xfrm>
            <a:off x="6748204" y="6484238"/>
            <a:ext cx="1665170" cy="34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croll Bar PNG Transparent Images Free Download | Vector Files | Pngtre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7972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40" t="43284" r="15423" b="41863"/>
          <a:stretch/>
        </p:blipFill>
        <p:spPr bwMode="auto">
          <a:xfrm>
            <a:off x="9790204" y="6484238"/>
            <a:ext cx="1665170" cy="34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1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416</Words>
  <Application>Microsoft Office PowerPoint</Application>
  <PresentationFormat>와이드스크린</PresentationFormat>
  <Paragraphs>158</Paragraphs>
  <Slides>19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나눔고딕</vt:lpstr>
      <vt:lpstr>나눔스퀘어라운드 ExtraBold</vt:lpstr>
      <vt:lpstr>나눔고딕 ExtraBold</vt:lpstr>
      <vt:lpstr>맑은 고딕</vt:lpstr>
      <vt:lpstr>Wingdings</vt:lpstr>
      <vt:lpstr>궁서체</vt:lpstr>
      <vt:lpstr>에스코어 드림 9 Black</vt:lpstr>
      <vt:lpstr>Arial</vt:lpstr>
      <vt:lpstr>KoPubWorld돋움체 Bold</vt:lpstr>
      <vt:lpstr>KoPubWorld돋움체 Medium</vt:lpstr>
      <vt:lpstr>나눔손글씨 붓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임현지</dc:creator>
  <cp:lastModifiedBy>SSAFY</cp:lastModifiedBy>
  <cp:revision>85</cp:revision>
  <dcterms:created xsi:type="dcterms:W3CDTF">2022-07-21T04:39:14Z</dcterms:created>
  <dcterms:modified xsi:type="dcterms:W3CDTF">2023-01-27T04:30:22Z</dcterms:modified>
</cp:coreProperties>
</file>